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5"/>
  </p:handoutMasterIdLst>
  <p:sldIdLst>
    <p:sldId id="2314" r:id="rId3"/>
    <p:sldId id="2315" r:id="rId5"/>
    <p:sldId id="2316" r:id="rId6"/>
    <p:sldId id="2412" r:id="rId7"/>
    <p:sldId id="2413" r:id="rId8"/>
    <p:sldId id="2767" r:id="rId9"/>
    <p:sldId id="2768" r:id="rId10"/>
    <p:sldId id="2769" r:id="rId11"/>
    <p:sldId id="2771" r:id="rId12"/>
    <p:sldId id="2772" r:id="rId13"/>
    <p:sldId id="2773" r:id="rId14"/>
    <p:sldId id="2774" r:id="rId15"/>
    <p:sldId id="2775" r:id="rId16"/>
    <p:sldId id="2339" r:id="rId17"/>
    <p:sldId id="2341" r:id="rId18"/>
    <p:sldId id="2362" r:id="rId19"/>
    <p:sldId id="2364" r:id="rId20"/>
    <p:sldId id="2365" r:id="rId21"/>
    <p:sldId id="2386" r:id="rId22"/>
    <p:sldId id="2409" r:id="rId23"/>
    <p:sldId id="2419" r:id="rId24"/>
    <p:sldId id="2534" r:id="rId25"/>
    <p:sldId id="2588" r:id="rId26"/>
    <p:sldId id="2776" r:id="rId27"/>
    <p:sldId id="2777" r:id="rId28"/>
    <p:sldId id="2796" r:id="rId29"/>
    <p:sldId id="2778" r:id="rId30"/>
    <p:sldId id="2779" r:id="rId31"/>
    <p:sldId id="2780" r:id="rId32"/>
    <p:sldId id="2781" r:id="rId33"/>
    <p:sldId id="2782" r:id="rId34"/>
    <p:sldId id="2783" r:id="rId35"/>
    <p:sldId id="2784" r:id="rId36"/>
    <p:sldId id="2785" r:id="rId37"/>
    <p:sldId id="2786" r:id="rId38"/>
    <p:sldId id="2831" r:id="rId39"/>
    <p:sldId id="2788" r:id="rId40"/>
    <p:sldId id="2789" r:id="rId41"/>
    <p:sldId id="2790" r:id="rId42"/>
    <p:sldId id="2998" r:id="rId43"/>
    <p:sldId id="2866" r:id="rId44"/>
    <p:sldId id="2791" r:id="rId45"/>
    <p:sldId id="2589" r:id="rId46"/>
    <p:sldId id="2633" r:id="rId47"/>
    <p:sldId id="2865" r:id="rId48"/>
    <p:sldId id="2863" r:id="rId49"/>
    <p:sldId id="2864" r:id="rId50"/>
    <p:sldId id="2638" r:id="rId51"/>
    <p:sldId id="2639" r:id="rId52"/>
    <p:sldId id="2640" r:id="rId53"/>
    <p:sldId id="2641" r:id="rId54"/>
    <p:sldId id="2642" r:id="rId55"/>
    <p:sldId id="2643" r:id="rId56"/>
    <p:sldId id="3203" r:id="rId57"/>
    <p:sldId id="3197" r:id="rId58"/>
    <p:sldId id="3198" r:id="rId59"/>
    <p:sldId id="3199" r:id="rId60"/>
    <p:sldId id="3200" r:id="rId61"/>
    <p:sldId id="3201" r:id="rId62"/>
    <p:sldId id="3202" r:id="rId63"/>
    <p:sldId id="2592" r:id="rId64"/>
  </p:sldIdLst>
  <p:sldSz cx="12192000" cy="6858000"/>
  <p:notesSz cx="6858000" cy="9144000"/>
  <p:custDataLst>
    <p:tags r:id="rId7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8"/>
    <p:restoredTop sz="96318" autoAdjust="0"/>
  </p:normalViewPr>
  <p:slideViewPr>
    <p:cSldViewPr snapToGrid="0">
      <p:cViewPr varScale="1">
        <p:scale>
          <a:sx n="109" d="100"/>
          <a:sy n="109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0" Type="http://schemas.openxmlformats.org/officeDocument/2006/relationships/tags" Target="tags/tag17.xml"/><Relationship Id="rId7" Type="http://schemas.openxmlformats.org/officeDocument/2006/relationships/slide" Target="slides/slide4.xml"/><Relationship Id="rId69" Type="http://schemas.openxmlformats.org/officeDocument/2006/relationships/commentAuthors" Target="commentAuthors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handoutMaster" Target="handoutMasters/handoutMaster1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2B51A-2703-4DC7-8860-366CC8C600FD}" type="doc">
      <dgm:prSet loTypeId="hierarchy" loCatId="hierarchy" qsTypeId="urn:microsoft.com/office/officeart/2005/8/quickstyle/simple5" qsCatId="simple" csTypeId="urn:microsoft.com/office/officeart/2005/8/colors/accent1_3" csCatId="accent2" phldr="1"/>
      <dgm:spPr/>
      <dgm:t>
        <a:bodyPr/>
        <a:lstStyle/>
        <a:p>
          <a:endParaRPr lang="zh-CN" altLang="en-US"/>
        </a:p>
      </dgm:t>
    </dgm:pt>
    <dgm:pt modelId="{9BC44462-5509-47FF-8EB1-D390AD8A9CA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管理本团队</a:t>
          </a:r>
          <a:r>
            <a: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en-US" altLang="zh-CN" sz="2400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D37D16-4C99-4896-9D0C-318CDDF7B177}" cxnId="{E18236EE-2468-4536-9B76-F50C3EA70EB4}" type="parTrans">
      <dgm:prSet/>
      <dgm:spPr/>
      <dgm:t>
        <a:bodyPr/>
        <a:lstStyle/>
        <a:p>
          <a:endParaRPr lang="zh-CN" altLang="en-US"/>
        </a:p>
      </dgm:t>
    </dgm:pt>
    <dgm:pt modelId="{67213F07-5E95-4BAD-9326-779248E8E776}" cxnId="{E18236EE-2468-4536-9B76-F50C3EA70EB4}" type="sibTrans">
      <dgm:prSet/>
      <dgm:spPr/>
      <dgm:t>
        <a:bodyPr/>
        <a:lstStyle/>
        <a:p>
          <a:endParaRPr lang="zh-CN" altLang="en-US"/>
        </a:p>
      </dgm:t>
    </dgm:pt>
    <dgm:pt modelId="{CF3C8FFA-0872-465E-9E84-BD1BBA12B45D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志愿者加入</a:t>
          </a:r>
          <a:r>
            <a: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en-US" altLang="zh-CN" sz="2400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审核机制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1C6A50-430D-46BB-B595-DBAE2E14E527}" cxnId="{0DAAD680-F066-4298-AC0F-2AE4361AB8E0}" type="parTrans">
      <dgm:prSet/>
      <dgm:spPr/>
      <dgm:t>
        <a:bodyPr/>
        <a:lstStyle/>
        <a:p>
          <a:endParaRPr lang="zh-CN" altLang="en-US"/>
        </a:p>
      </dgm:t>
    </dgm:pt>
    <dgm:pt modelId="{1115472A-9817-490D-A6D4-C472733D8C33}" cxnId="{0DAAD680-F066-4298-AC0F-2AE4361AB8E0}" type="sibTrans">
      <dgm:prSet/>
      <dgm:spPr/>
      <dgm:t>
        <a:bodyPr/>
        <a:lstStyle/>
        <a:p>
          <a:endParaRPr lang="zh-CN" altLang="en-US"/>
        </a:p>
      </dgm:t>
    </dgm:pt>
    <dgm:pt modelId="{C55B9436-B592-46F8-83F4-22E8F29A1895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 smtClean="0">
              <a:latin typeface="黑体" panose="02010609060101010101" charset="-122"/>
              <a:ea typeface="黑体" panose="02010609060101010101" charset="-122"/>
            </a:rPr>
            <a:t>验证信息加入（需审核）</a:t>
          </a:r>
          <a:r>
            <a:rPr lang="zh-CN" altLang="en-US" sz="2000" dirty="0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dirty="0">
            <a:latin typeface="黑体" panose="02010609060101010101" charset="-122"/>
            <a:ea typeface="黑体" panose="02010609060101010101" charset="-122"/>
          </a:endParaRPr>
        </a:p>
      </dgm:t>
    </dgm:pt>
    <dgm:pt modelId="{5CAB943C-5897-4C6A-A4D3-5A04DB214A32}" cxnId="{867E589A-87BF-425A-B41F-EF1887E7323B}" type="parTrans">
      <dgm:prSet/>
      <dgm:spPr/>
      <dgm:t>
        <a:bodyPr/>
        <a:lstStyle/>
        <a:p>
          <a:endParaRPr lang="zh-CN" altLang="en-US"/>
        </a:p>
      </dgm:t>
    </dgm:pt>
    <dgm:pt modelId="{435AFB98-EBB3-4CA9-869D-24E59840DB43}" cxnId="{867E589A-87BF-425A-B41F-EF1887E7323B}" type="sibTrans">
      <dgm:prSet/>
      <dgm:spPr/>
      <dgm:t>
        <a:bodyPr/>
        <a:lstStyle/>
        <a:p>
          <a:endParaRPr lang="zh-CN" altLang="en-US"/>
        </a:p>
      </dgm:t>
    </dgm:pt>
    <dgm:pt modelId="{95FF664E-5464-4F72-8245-71C730153CAA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 smtClean="0">
              <a:latin typeface="黑体" panose="02010609060101010101" charset="-122"/>
              <a:ea typeface="黑体" panose="02010609060101010101" charset="-122"/>
            </a:rPr>
            <a:t>允许任何人加入（无需审核）</a:t>
          </a:r>
          <a:r>
            <a:rPr lang="zh-CN" altLang="en-US" sz="2000" dirty="0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dirty="0">
            <a:latin typeface="黑体" panose="02010609060101010101" charset="-122"/>
            <a:ea typeface="黑体" panose="02010609060101010101" charset="-122"/>
          </a:endParaRPr>
        </a:p>
      </dgm:t>
    </dgm:pt>
    <dgm:pt modelId="{76374EAB-A991-43BD-9C0D-B9C21D03C0F0}" cxnId="{F2BD9FFB-FEA8-455B-9573-DD726A2E3BC8}" type="parTrans">
      <dgm:prSet/>
      <dgm:spPr/>
      <dgm:t>
        <a:bodyPr/>
        <a:lstStyle/>
        <a:p>
          <a:endParaRPr lang="zh-CN" altLang="en-US"/>
        </a:p>
      </dgm:t>
    </dgm:pt>
    <dgm:pt modelId="{2D9ED084-0E11-4A85-AC00-EFA5DBA2B9C2}" cxnId="{F2BD9FFB-FEA8-455B-9573-DD726A2E3BC8}" type="sibTrans">
      <dgm:prSet/>
      <dgm:spPr/>
      <dgm:t>
        <a:bodyPr/>
        <a:lstStyle/>
        <a:p>
          <a:endParaRPr lang="zh-CN" altLang="en-US"/>
        </a:p>
      </dgm:t>
    </dgm:pt>
    <dgm:pt modelId="{E9F43993-AA7F-4DC6-8F89-5D3285BEA2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 smtClean="0">
              <a:latin typeface="黑体" panose="02010609060101010101" charset="-122"/>
              <a:ea typeface="黑体" panose="02010609060101010101" charset="-122"/>
            </a:rPr>
            <a:t>拒绝任何人加入</a:t>
          </a:r>
          <a:r>
            <a:rPr lang="zh-CN" altLang="en-US" sz="2000" dirty="0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dirty="0">
            <a:latin typeface="黑体" panose="02010609060101010101" charset="-122"/>
            <a:ea typeface="黑体" panose="02010609060101010101" charset="-122"/>
          </a:endParaRPr>
        </a:p>
      </dgm:t>
    </dgm:pt>
    <dgm:pt modelId="{F3C9354F-3A53-454C-9E19-C3CC217E4A46}" cxnId="{6C16BF58-4CA9-45EB-8B04-65E1BC74F0F9}" type="parTrans">
      <dgm:prSet/>
      <dgm:spPr/>
      <dgm:t>
        <a:bodyPr/>
        <a:lstStyle/>
        <a:p>
          <a:endParaRPr lang="zh-CN" altLang="en-US"/>
        </a:p>
      </dgm:t>
    </dgm:pt>
    <dgm:pt modelId="{21F95A19-3F1F-446B-A2E0-FA8F53BCFD1B}" cxnId="{6C16BF58-4CA9-45EB-8B04-65E1BC74F0F9}" type="sibTrans">
      <dgm:prSet/>
      <dgm:spPr/>
      <dgm:t>
        <a:bodyPr/>
        <a:lstStyle/>
        <a:p>
          <a:endParaRPr lang="zh-CN" altLang="en-US"/>
        </a:p>
      </dgm:t>
    </dgm:pt>
    <dgm:pt modelId="{45402B13-19AE-4FAE-889A-CC48922E4134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黑体" panose="02010609060101010101" charset="-122"/>
              <a:ea typeface="黑体" panose="02010609060101010101" charset="-122"/>
            </a:rPr>
            <a:t>审核</a:t>
          </a: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C142422-1CAF-4F06-BCFB-E855F16AB3DF}" cxnId="{171C0F11-EDD7-48D1-9BB4-E37121DCE4B6}" type="parTrans">
      <dgm:prSet/>
      <dgm:spPr/>
      <dgm:t>
        <a:bodyPr/>
        <a:lstStyle/>
        <a:p>
          <a:endParaRPr lang="zh-CN" altLang="en-US"/>
        </a:p>
      </dgm:t>
    </dgm:pt>
    <dgm:pt modelId="{71C372AD-7031-46BE-958E-CD33E8B57E32}" cxnId="{171C0F11-EDD7-48D1-9BB4-E37121DCE4B6}" type="sibTrans">
      <dgm:prSet/>
      <dgm:spPr/>
      <dgm:t>
        <a:bodyPr/>
        <a:lstStyle/>
        <a:p>
          <a:endParaRPr lang="zh-CN" altLang="en-US"/>
        </a:p>
      </dgm:t>
    </dgm:pt>
    <dgm:pt modelId="{E515A947-09A7-42A7-A106-B921EB99DEC3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>
              <a:latin typeface="黑体" panose="02010609060101010101" charset="-122"/>
              <a:ea typeface="黑体" panose="02010609060101010101" charset="-122"/>
            </a:rPr>
            <a:t>录用</a:t>
          </a:r>
          <a:r>
            <a:rPr lang="zh-CN" altLang="en-US" sz="2000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>
            <a:latin typeface="黑体" panose="02010609060101010101" charset="-122"/>
            <a:ea typeface="黑体" panose="02010609060101010101" charset="-122"/>
          </a:endParaRPr>
        </a:p>
      </dgm:t>
    </dgm:pt>
    <dgm:pt modelId="{506B0EF5-B380-419B-AFBB-A5EBCE5139FC}" cxnId="{4153307E-3C1F-4CE7-B268-8521CDA4B912}" type="parTrans">
      <dgm:prSet/>
      <dgm:spPr/>
    </dgm:pt>
    <dgm:pt modelId="{3E4E11D2-2AAF-4B76-A42A-90B17F68EE90}" cxnId="{4153307E-3C1F-4CE7-B268-8521CDA4B912}" type="sibTrans">
      <dgm:prSet/>
      <dgm:spPr/>
    </dgm:pt>
    <dgm:pt modelId="{C596B8E4-0489-4284-8C8B-C05D5E6E4210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>
              <a:latin typeface="黑体" panose="02010609060101010101" charset="-122"/>
              <a:ea typeface="黑体" panose="02010609060101010101" charset="-122"/>
            </a:rPr>
            <a:t>驳回</a:t>
          </a:r>
          <a:r>
            <a:rPr lang="zh-CN" sz="2000">
              <a:latin typeface="黑体" panose="02010609060101010101" charset="-122"/>
              <a:ea typeface="黑体" panose="02010609060101010101" charset="-122"/>
            </a:rPr>
            <a:t/>
          </a:r>
          <a:endParaRPr lang="zh-CN" sz="2000">
            <a:latin typeface="黑体" panose="02010609060101010101" charset="-122"/>
            <a:ea typeface="黑体" panose="02010609060101010101" charset="-122"/>
          </a:endParaRPr>
        </a:p>
      </dgm:t>
    </dgm:pt>
    <dgm:pt modelId="{6211EF97-8460-412A-9402-EFE9BD333C89}" cxnId="{3F2EDEAD-4306-4BF9-8186-362874BAB2B0}" type="parTrans">
      <dgm:prSet/>
      <dgm:spPr/>
    </dgm:pt>
    <dgm:pt modelId="{851B67B9-AF3C-47D3-826E-C1871F59A770}" cxnId="{3F2EDEAD-4306-4BF9-8186-362874BAB2B0}" type="sibTrans">
      <dgm:prSet/>
      <dgm:spPr/>
    </dgm:pt>
    <dgm:pt modelId="{05B685E0-3DA3-407E-A891-D8BCCDAF0DB9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黑体" panose="02010609060101010101" charset="-122"/>
              <a:ea typeface="黑体" panose="02010609060101010101" charset="-122"/>
            </a:rPr>
            <a:t>移除</a:t>
          </a: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</a:t>
          </a:r>
          <a:r>
            <a: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0F2AE1F-F0CC-4B35-ADC6-2705D70A4DB8}" cxnId="{3D79D216-CC99-46F4-B128-03F681DD1FFC}" type="parTrans">
      <dgm:prSet/>
      <dgm:spPr/>
      <dgm:t>
        <a:bodyPr/>
        <a:lstStyle/>
        <a:p>
          <a:endParaRPr lang="zh-CN" altLang="en-US"/>
        </a:p>
      </dgm:t>
    </dgm:pt>
    <dgm:pt modelId="{C004AFB3-A7CA-4172-9623-A509ABB21392}" cxnId="{3D79D216-CC99-46F4-B128-03F681DD1FFC}" type="sibTrans">
      <dgm:prSet/>
      <dgm:spPr/>
      <dgm:t>
        <a:bodyPr/>
        <a:lstStyle/>
        <a:p>
          <a:endParaRPr lang="zh-CN" altLang="en-US"/>
        </a:p>
      </dgm:t>
    </dgm:pt>
    <dgm:pt modelId="{34EC40FA-A22F-4038-A79F-AF8781F9703B}" type="pres">
      <dgm:prSet presAssocID="{2422B51A-2703-4DC7-8860-366CC8C600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6F17811-AFF5-4102-9398-3EB18FECDA5B}" type="pres">
      <dgm:prSet presAssocID="{9BC44462-5509-47FF-8EB1-D390AD8A9CA5}" presName="root1" presStyleCnt="0"/>
      <dgm:spPr/>
    </dgm:pt>
    <dgm:pt modelId="{5FC46A45-5EA5-4599-AEB8-8512E2B848D6}" type="pres">
      <dgm:prSet presAssocID="{9BC44462-5509-47FF-8EB1-D390AD8A9CA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908B60F-2D12-4159-ACBB-F845007F3EB0}" type="pres">
      <dgm:prSet presAssocID="{9BC44462-5509-47FF-8EB1-D390AD8A9CA5}" presName="level2hierChild" presStyleCnt="0"/>
      <dgm:spPr/>
    </dgm:pt>
    <dgm:pt modelId="{3CD150C6-290E-4412-85EB-4B7324FF299E}" type="pres">
      <dgm:prSet presAssocID="{1C1C6A50-430D-46BB-B595-DBAE2E14E527}" presName="conn2-1" presStyleLbl="parChTrans1D2" presStyleIdx="0" presStyleCnt="3"/>
      <dgm:spPr/>
    </dgm:pt>
    <dgm:pt modelId="{0190F86D-2F0F-40C5-9627-4E01E7A167DE}" type="pres">
      <dgm:prSet presAssocID="{1C1C6A50-430D-46BB-B595-DBAE2E14E527}" presName="connTx" presStyleCnt="0"/>
      <dgm:spPr/>
    </dgm:pt>
    <dgm:pt modelId="{A35B06F4-D4A4-4438-841B-F62656F3045D}" type="pres">
      <dgm:prSet presAssocID="{CF3C8FFA-0872-465E-9E84-BD1BBA12B45D}" presName="root2" presStyleCnt="0"/>
      <dgm:spPr/>
    </dgm:pt>
    <dgm:pt modelId="{DC3A8228-2F8C-4DAE-8583-DAC81CD0B61D}" type="pres">
      <dgm:prSet presAssocID="{CF3C8FFA-0872-465E-9E84-BD1BBA12B45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361D39D-5382-45C0-8A80-7959195BD527}" type="pres">
      <dgm:prSet presAssocID="{CF3C8FFA-0872-465E-9E84-BD1BBA12B45D}" presName="level3hierChild" presStyleCnt="0"/>
      <dgm:spPr/>
    </dgm:pt>
    <dgm:pt modelId="{5800E5A2-287E-4609-9A81-1542446C9B9B}" type="pres">
      <dgm:prSet presAssocID="{5CAB943C-5897-4C6A-A4D3-5A04DB214A32}" presName="conn2-1" presStyleLbl="parChTrans1D3" presStyleIdx="0" presStyleCnt="5"/>
      <dgm:spPr/>
    </dgm:pt>
    <dgm:pt modelId="{C21F089F-43DC-48D8-BE68-67CE282991E8}" type="pres">
      <dgm:prSet presAssocID="{5CAB943C-5897-4C6A-A4D3-5A04DB214A32}" presName="connTx" presStyleCnt="0"/>
      <dgm:spPr/>
    </dgm:pt>
    <dgm:pt modelId="{9357AD96-CD40-4FD0-A45E-3EB351767D74}" type="pres">
      <dgm:prSet presAssocID="{C55B9436-B592-46F8-83F4-22E8F29A1895}" presName="root2" presStyleCnt="0"/>
      <dgm:spPr/>
    </dgm:pt>
    <dgm:pt modelId="{96D6FF98-D6E4-437A-8DE5-A245A7D77CA2}" type="pres">
      <dgm:prSet presAssocID="{C55B9436-B592-46F8-83F4-22E8F29A1895}" presName="LevelTwoTextNode" presStyleLbl="node3" presStyleIdx="0" presStyleCnt="5" custScaleX="139413" custScaleY="57920">
        <dgm:presLayoutVars>
          <dgm:chPref val="3"/>
        </dgm:presLayoutVars>
      </dgm:prSet>
      <dgm:spPr/>
    </dgm:pt>
    <dgm:pt modelId="{6E9A9922-C4A9-4704-9DBE-E2BAAE0F6BEA}" type="pres">
      <dgm:prSet presAssocID="{C55B9436-B592-46F8-83F4-22E8F29A1895}" presName="level3hierChild" presStyleCnt="0"/>
      <dgm:spPr/>
    </dgm:pt>
    <dgm:pt modelId="{792AAE1C-386A-426F-B149-DB3F46B8C2CB}" type="pres">
      <dgm:prSet presAssocID="{76374EAB-A991-43BD-9C0D-B9C21D03C0F0}" presName="conn2-1" presStyleLbl="parChTrans1D3" presStyleIdx="1" presStyleCnt="5"/>
      <dgm:spPr/>
    </dgm:pt>
    <dgm:pt modelId="{C232ADCB-0E08-4FDC-8F27-94D271F58807}" type="pres">
      <dgm:prSet presAssocID="{76374EAB-A991-43BD-9C0D-B9C21D03C0F0}" presName="connTx" presStyleCnt="0"/>
      <dgm:spPr/>
    </dgm:pt>
    <dgm:pt modelId="{23FB7A47-A2C0-410E-9E2C-5F9BA9DB36DA}" type="pres">
      <dgm:prSet presAssocID="{95FF664E-5464-4F72-8245-71C730153CAA}" presName="root2" presStyleCnt="0"/>
      <dgm:spPr/>
    </dgm:pt>
    <dgm:pt modelId="{784CB3AA-CD46-4805-A87F-5695FD5EB5BB}" type="pres">
      <dgm:prSet presAssocID="{95FF664E-5464-4F72-8245-71C730153CAA}" presName="LevelTwoTextNode" presStyleLbl="node3" presStyleIdx="1" presStyleCnt="5" custScaleX="161607" custScaleY="4942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2D79414-6D94-47EA-BF70-F8646F654F5E}" type="pres">
      <dgm:prSet presAssocID="{95FF664E-5464-4F72-8245-71C730153CAA}" presName="level3hierChild" presStyleCnt="0"/>
      <dgm:spPr/>
    </dgm:pt>
    <dgm:pt modelId="{705A87FF-63F9-4B86-A3C7-5E3C2034F471}" type="pres">
      <dgm:prSet presAssocID="{F3C9354F-3A53-454C-9E19-C3CC217E4A46}" presName="conn2-1" presStyleLbl="parChTrans1D3" presStyleIdx="2" presStyleCnt="5"/>
      <dgm:spPr/>
    </dgm:pt>
    <dgm:pt modelId="{FBF401CF-65DE-4EC8-959E-9A411F8F164A}" type="pres">
      <dgm:prSet presAssocID="{F3C9354F-3A53-454C-9E19-C3CC217E4A46}" presName="connTx" presStyleCnt="0"/>
      <dgm:spPr/>
    </dgm:pt>
    <dgm:pt modelId="{45171703-CECA-4993-8EB7-C89A0EC517F5}" type="pres">
      <dgm:prSet presAssocID="{E9F43993-AA7F-4DC6-8F89-5D3285BEA265}" presName="root2" presStyleCnt="0"/>
      <dgm:spPr/>
    </dgm:pt>
    <dgm:pt modelId="{1E0EF73B-87A1-4DC7-A623-9BA26982F25B}" type="pres">
      <dgm:prSet presAssocID="{E9F43993-AA7F-4DC6-8F89-5D3285BEA265}" presName="LevelTwoTextNode" presStyleLbl="node3" presStyleIdx="2" presStyleCnt="5" custScaleX="110086" custScaleY="4772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49F10F1-1751-4868-9886-54C6A7FD9C07}" type="pres">
      <dgm:prSet presAssocID="{E9F43993-AA7F-4DC6-8F89-5D3285BEA265}" presName="level3hierChild" presStyleCnt="0"/>
      <dgm:spPr/>
    </dgm:pt>
    <dgm:pt modelId="{DB8C219D-B4B9-4791-9AAE-E2B6E1D80504}" type="pres">
      <dgm:prSet presAssocID="{CC142422-1CAF-4F06-BCFB-E855F16AB3DF}" presName="conn2-1" presStyleLbl="parChTrans1D2" presStyleIdx="1" presStyleCnt="3"/>
      <dgm:spPr/>
    </dgm:pt>
    <dgm:pt modelId="{93847BEC-42B6-4DBA-B712-2B1900EC73DD}" type="pres">
      <dgm:prSet presAssocID="{CC142422-1CAF-4F06-BCFB-E855F16AB3DF}" presName="connTx" presStyleCnt="0"/>
      <dgm:spPr/>
    </dgm:pt>
    <dgm:pt modelId="{82128E1A-7CF3-4C7B-88F7-78FF7830A9FA}" type="pres">
      <dgm:prSet presAssocID="{45402B13-19AE-4FAE-889A-CC48922E4134}" presName="root2" presStyleCnt="0"/>
      <dgm:spPr/>
    </dgm:pt>
    <dgm:pt modelId="{9FEFFC8A-627E-4E2D-9D20-DCC58CAAFECE}" type="pres">
      <dgm:prSet presAssocID="{45402B13-19AE-4FAE-889A-CC48922E413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B84B1E4-6FD3-40D8-98A3-529C674B2F8C}" type="pres">
      <dgm:prSet presAssocID="{45402B13-19AE-4FAE-889A-CC48922E4134}" presName="level3hierChild" presStyleCnt="0"/>
      <dgm:spPr/>
    </dgm:pt>
    <dgm:pt modelId="{CA11D0C8-04F0-4A97-8DC1-FCF1E3ADE5C7}" type="pres">
      <dgm:prSet presAssocID="{506B0EF5-B380-419B-AFBB-A5EBCE5139FC}" presName="conn2-1" presStyleLbl="parChTrans1D3" presStyleIdx="3" presStyleCnt="5"/>
      <dgm:spPr/>
    </dgm:pt>
    <dgm:pt modelId="{77D3E182-D895-4563-BC65-4FF5FF4F34B4}" type="pres">
      <dgm:prSet presAssocID="{506B0EF5-B380-419B-AFBB-A5EBCE5139FC}" presName="connTx" presStyleCnt="0"/>
      <dgm:spPr/>
    </dgm:pt>
    <dgm:pt modelId="{C449E31F-DA45-4536-BD8B-E1020CBB4957}" type="pres">
      <dgm:prSet presAssocID="{E515A947-09A7-42A7-A106-B921EB99DEC3}" presName="root2" presStyleCnt="0"/>
      <dgm:spPr/>
    </dgm:pt>
    <dgm:pt modelId="{447E7E61-5899-458E-B257-A99A46B94C58}" type="pres">
      <dgm:prSet presAssocID="{E515A947-09A7-42A7-A106-B921EB99DEC3}" presName="LevelTwoTextNode" presStyleLbl="node3" presStyleIdx="3" presStyleCnt="5" custScaleX="65380" custScaleY="44045">
        <dgm:presLayoutVars>
          <dgm:chPref val="3"/>
        </dgm:presLayoutVars>
      </dgm:prSet>
      <dgm:spPr/>
    </dgm:pt>
    <dgm:pt modelId="{FA08E53C-6C6E-4A84-8057-5312664DDA11}" type="pres">
      <dgm:prSet presAssocID="{E515A947-09A7-42A7-A106-B921EB99DEC3}" presName="level3hierChild" presStyleCnt="0"/>
      <dgm:spPr/>
    </dgm:pt>
    <dgm:pt modelId="{C965F9F5-2720-4C7D-AE54-003AAA53B503}" type="pres">
      <dgm:prSet presAssocID="{6211EF97-8460-412A-9402-EFE9BD333C89}" presName="conn2-1" presStyleLbl="parChTrans1D3" presStyleIdx="4" presStyleCnt="5"/>
      <dgm:spPr/>
    </dgm:pt>
    <dgm:pt modelId="{142CACD9-14A1-4E6D-B71E-9E3CBA342D40}" type="pres">
      <dgm:prSet presAssocID="{6211EF97-8460-412A-9402-EFE9BD333C89}" presName="connTx" presStyleCnt="0"/>
      <dgm:spPr/>
    </dgm:pt>
    <dgm:pt modelId="{FC31DC8E-89E6-4007-8A81-AF25F1B0A312}" type="pres">
      <dgm:prSet presAssocID="{C596B8E4-0489-4284-8C8B-C05D5E6E4210}" presName="root2" presStyleCnt="0"/>
      <dgm:spPr/>
    </dgm:pt>
    <dgm:pt modelId="{3F53D06F-E612-43B7-A8B2-D5512CBAC62E}" type="pres">
      <dgm:prSet presAssocID="{C596B8E4-0489-4284-8C8B-C05D5E6E4210}" presName="LevelTwoTextNode" presStyleLbl="node3" presStyleIdx="4" presStyleCnt="5" custScaleX="65264" custScaleY="44508">
        <dgm:presLayoutVars>
          <dgm:chPref val="3"/>
        </dgm:presLayoutVars>
      </dgm:prSet>
      <dgm:spPr/>
    </dgm:pt>
    <dgm:pt modelId="{C5186547-DC3C-47E2-B027-4EE6760FB0B8}" type="pres">
      <dgm:prSet presAssocID="{C596B8E4-0489-4284-8C8B-C05D5E6E4210}" presName="level3hierChild" presStyleCnt="0"/>
      <dgm:spPr/>
    </dgm:pt>
    <dgm:pt modelId="{12D3D43D-B9D7-4742-9878-16031CAE8E9C}" type="pres">
      <dgm:prSet presAssocID="{00F2AE1F-F0CC-4B35-ADC6-2705D70A4DB8}" presName="conn2-1" presStyleLbl="parChTrans1D2" presStyleIdx="2" presStyleCnt="3"/>
      <dgm:spPr/>
    </dgm:pt>
    <dgm:pt modelId="{9601FA98-A780-405D-98D7-66C6383BE4DE}" type="pres">
      <dgm:prSet presAssocID="{00F2AE1F-F0CC-4B35-ADC6-2705D70A4DB8}" presName="connTx" presStyleCnt="0"/>
      <dgm:spPr/>
    </dgm:pt>
    <dgm:pt modelId="{FB9ABCD0-714C-4794-BF65-F8E9FDDE48A5}" type="pres">
      <dgm:prSet presAssocID="{05B685E0-3DA3-407E-A891-D8BCCDAF0DB9}" presName="root2" presStyleCnt="0"/>
      <dgm:spPr/>
    </dgm:pt>
    <dgm:pt modelId="{E7C3916B-5ACE-45C7-A527-4D45EFC91F84}" type="pres">
      <dgm:prSet presAssocID="{05B685E0-3DA3-407E-A891-D8BCCDAF0DB9}" presName="LevelTwoTextNode" presStyleLbl="node2" presStyleIdx="2" presStyleCnt="3">
        <dgm:presLayoutVars>
          <dgm:chPref val="3"/>
        </dgm:presLayoutVars>
      </dgm:prSet>
      <dgm:spPr/>
    </dgm:pt>
    <dgm:pt modelId="{12E0E0AE-0F8B-41F9-A8F7-5F25C98029F2}" type="pres">
      <dgm:prSet presAssocID="{05B685E0-3DA3-407E-A891-D8BCCDAF0DB9}" presName="level3hierChild" presStyleCnt="0"/>
      <dgm:spPr/>
    </dgm:pt>
  </dgm:ptLst>
  <dgm:cxnLst>
    <dgm:cxn modelId="{E18236EE-2468-4536-9B76-F50C3EA70EB4}" srcId="{2422B51A-2703-4DC7-8860-366CC8C600FD}" destId="{9BC44462-5509-47FF-8EB1-D390AD8A9CA5}" srcOrd="0" destOrd="0" parTransId="{B1D37D16-4C99-4896-9D0C-318CDDF7B177}" sibTransId="{67213F07-5E95-4BAD-9326-779248E8E776}"/>
    <dgm:cxn modelId="{0DAAD680-F066-4298-AC0F-2AE4361AB8E0}" srcId="{9BC44462-5509-47FF-8EB1-D390AD8A9CA5}" destId="{CF3C8FFA-0872-465E-9E84-BD1BBA12B45D}" srcOrd="0" destOrd="0" parTransId="{1C1C6A50-430D-46BB-B595-DBAE2E14E527}" sibTransId="{1115472A-9817-490D-A6D4-C472733D8C33}"/>
    <dgm:cxn modelId="{867E589A-87BF-425A-B41F-EF1887E7323B}" srcId="{CF3C8FFA-0872-465E-9E84-BD1BBA12B45D}" destId="{C55B9436-B592-46F8-83F4-22E8F29A1895}" srcOrd="0" destOrd="0" parTransId="{5CAB943C-5897-4C6A-A4D3-5A04DB214A32}" sibTransId="{435AFB98-EBB3-4CA9-869D-24E59840DB43}"/>
    <dgm:cxn modelId="{F2BD9FFB-FEA8-455B-9573-DD726A2E3BC8}" srcId="{CF3C8FFA-0872-465E-9E84-BD1BBA12B45D}" destId="{95FF664E-5464-4F72-8245-71C730153CAA}" srcOrd="1" destOrd="0" parTransId="{76374EAB-A991-43BD-9C0D-B9C21D03C0F0}" sibTransId="{2D9ED084-0E11-4A85-AC00-EFA5DBA2B9C2}"/>
    <dgm:cxn modelId="{6C16BF58-4CA9-45EB-8B04-65E1BC74F0F9}" srcId="{CF3C8FFA-0872-465E-9E84-BD1BBA12B45D}" destId="{E9F43993-AA7F-4DC6-8F89-5D3285BEA265}" srcOrd="2" destOrd="0" parTransId="{F3C9354F-3A53-454C-9E19-C3CC217E4A46}" sibTransId="{21F95A19-3F1F-446B-A2E0-FA8F53BCFD1B}"/>
    <dgm:cxn modelId="{171C0F11-EDD7-48D1-9BB4-E37121DCE4B6}" srcId="{9BC44462-5509-47FF-8EB1-D390AD8A9CA5}" destId="{45402B13-19AE-4FAE-889A-CC48922E4134}" srcOrd="1" destOrd="0" parTransId="{CC142422-1CAF-4F06-BCFB-E855F16AB3DF}" sibTransId="{71C372AD-7031-46BE-958E-CD33E8B57E32}"/>
    <dgm:cxn modelId="{4153307E-3C1F-4CE7-B268-8521CDA4B912}" srcId="{45402B13-19AE-4FAE-889A-CC48922E4134}" destId="{E515A947-09A7-42A7-A106-B921EB99DEC3}" srcOrd="0" destOrd="1" parTransId="{506B0EF5-B380-419B-AFBB-A5EBCE5139FC}" sibTransId="{3E4E11D2-2AAF-4B76-A42A-90B17F68EE90}"/>
    <dgm:cxn modelId="{3F2EDEAD-4306-4BF9-8186-362874BAB2B0}" srcId="{45402B13-19AE-4FAE-889A-CC48922E4134}" destId="{C596B8E4-0489-4284-8C8B-C05D5E6E4210}" srcOrd="1" destOrd="1" parTransId="{6211EF97-8460-412A-9402-EFE9BD333C89}" sibTransId="{851B67B9-AF3C-47D3-826E-C1871F59A770}"/>
    <dgm:cxn modelId="{3D79D216-CC99-46F4-B128-03F681DD1FFC}" srcId="{9BC44462-5509-47FF-8EB1-D390AD8A9CA5}" destId="{05B685E0-3DA3-407E-A891-D8BCCDAF0DB9}" srcOrd="2" destOrd="0" parTransId="{00F2AE1F-F0CC-4B35-ADC6-2705D70A4DB8}" sibTransId="{C004AFB3-A7CA-4172-9623-A509ABB21392}"/>
    <dgm:cxn modelId="{41103C61-3D96-4F4B-B766-E8160E4A62C7}" type="presOf" srcId="{2422B51A-2703-4DC7-8860-366CC8C600FD}" destId="{34EC40FA-A22F-4038-A79F-AF8781F9703B}" srcOrd="0" destOrd="0" presId="urn:microsoft.com/office/officeart/2005/8/layout/hierarchy2"/>
    <dgm:cxn modelId="{8C66685E-1240-4045-A183-3FD7154DDC7F}" type="presParOf" srcId="{34EC40FA-A22F-4038-A79F-AF8781F9703B}" destId="{86F17811-AFF5-4102-9398-3EB18FECDA5B}" srcOrd="0" destOrd="0" presId="urn:microsoft.com/office/officeart/2005/8/layout/hierarchy2"/>
    <dgm:cxn modelId="{D97BABBD-98C3-4CAF-A848-BEEF35C2C17E}" type="presParOf" srcId="{86F17811-AFF5-4102-9398-3EB18FECDA5B}" destId="{5FC46A45-5EA5-4599-AEB8-8512E2B848D6}" srcOrd="0" destOrd="0" presId="urn:microsoft.com/office/officeart/2005/8/layout/hierarchy2"/>
    <dgm:cxn modelId="{95B063A5-2A97-4535-98B5-3B0C1C7A88A3}" type="presOf" srcId="{9BC44462-5509-47FF-8EB1-D390AD8A9CA5}" destId="{5FC46A45-5EA5-4599-AEB8-8512E2B848D6}" srcOrd="0" destOrd="0" presId="urn:microsoft.com/office/officeart/2005/8/layout/hierarchy2"/>
    <dgm:cxn modelId="{E2E7F77C-B8B5-4AD9-B840-B8ED52B3CFC7}" type="presParOf" srcId="{86F17811-AFF5-4102-9398-3EB18FECDA5B}" destId="{F908B60F-2D12-4159-ACBB-F845007F3EB0}" srcOrd="1" destOrd="0" presId="urn:microsoft.com/office/officeart/2005/8/layout/hierarchy2"/>
    <dgm:cxn modelId="{2647F16D-5B53-4DD9-A447-1C29A126F4CE}" type="presParOf" srcId="{F908B60F-2D12-4159-ACBB-F845007F3EB0}" destId="{3CD150C6-290E-4412-85EB-4B7324FF299E}" srcOrd="0" destOrd="1" presId="urn:microsoft.com/office/officeart/2005/8/layout/hierarchy2"/>
    <dgm:cxn modelId="{1B48689B-068B-4C6C-8DE4-CE7141D37D1B}" type="presOf" srcId="{1C1C6A50-430D-46BB-B595-DBAE2E14E527}" destId="{3CD150C6-290E-4412-85EB-4B7324FF299E}" srcOrd="0" destOrd="0" presId="urn:microsoft.com/office/officeart/2005/8/layout/hierarchy2"/>
    <dgm:cxn modelId="{C0EED3E1-C387-461B-8B44-5A6998B61CA4}" type="presParOf" srcId="{3CD150C6-290E-4412-85EB-4B7324FF299E}" destId="{0190F86D-2F0F-40C5-9627-4E01E7A167DE}" srcOrd="0" destOrd="0" presId="urn:microsoft.com/office/officeart/2005/8/layout/hierarchy2"/>
    <dgm:cxn modelId="{DDAD74BC-28EE-4CAF-98E7-E6CD3D008C5F}" type="presOf" srcId="{1C1C6A50-430D-46BB-B595-DBAE2E14E527}" destId="{0190F86D-2F0F-40C5-9627-4E01E7A167DE}" srcOrd="1" destOrd="0" presId="urn:microsoft.com/office/officeart/2005/8/layout/hierarchy2"/>
    <dgm:cxn modelId="{745C6F97-07C0-47F7-9F28-4AD2EC1C6283}" type="presParOf" srcId="{F908B60F-2D12-4159-ACBB-F845007F3EB0}" destId="{A35B06F4-D4A4-4438-841B-F62656F3045D}" srcOrd="1" destOrd="1" presId="urn:microsoft.com/office/officeart/2005/8/layout/hierarchy2"/>
    <dgm:cxn modelId="{CA8FEAAE-6555-41ED-A14A-0B714CA5494C}" type="presParOf" srcId="{A35B06F4-D4A4-4438-841B-F62656F3045D}" destId="{DC3A8228-2F8C-4DAE-8583-DAC81CD0B61D}" srcOrd="0" destOrd="1" presId="urn:microsoft.com/office/officeart/2005/8/layout/hierarchy2"/>
    <dgm:cxn modelId="{4DBB92FF-0190-4BAF-9776-34658D8106DF}" type="presOf" srcId="{CF3C8FFA-0872-465E-9E84-BD1BBA12B45D}" destId="{DC3A8228-2F8C-4DAE-8583-DAC81CD0B61D}" srcOrd="0" destOrd="0" presId="urn:microsoft.com/office/officeart/2005/8/layout/hierarchy2"/>
    <dgm:cxn modelId="{67EA0601-7610-4FF0-8F2B-00D39174AE6C}" type="presParOf" srcId="{A35B06F4-D4A4-4438-841B-F62656F3045D}" destId="{A361D39D-5382-45C0-8A80-7959195BD527}" srcOrd="1" destOrd="1" presId="urn:microsoft.com/office/officeart/2005/8/layout/hierarchy2"/>
    <dgm:cxn modelId="{9178DBFC-3E67-41B7-B96D-AC2CE4E607EE}" type="presParOf" srcId="{A361D39D-5382-45C0-8A80-7959195BD527}" destId="{5800E5A2-287E-4609-9A81-1542446C9B9B}" srcOrd="0" destOrd="1" presId="urn:microsoft.com/office/officeart/2005/8/layout/hierarchy2"/>
    <dgm:cxn modelId="{862D5433-E107-44F3-8E08-9FEAEB4CF3B6}" type="presOf" srcId="{5CAB943C-5897-4C6A-A4D3-5A04DB214A32}" destId="{5800E5A2-287E-4609-9A81-1542446C9B9B}" srcOrd="0" destOrd="0" presId="urn:microsoft.com/office/officeart/2005/8/layout/hierarchy2"/>
    <dgm:cxn modelId="{77893C5C-A197-471B-ADB3-8DFC1E7B17D8}" type="presParOf" srcId="{5800E5A2-287E-4609-9A81-1542446C9B9B}" destId="{C21F089F-43DC-48D8-BE68-67CE282991E8}" srcOrd="0" destOrd="0" presId="urn:microsoft.com/office/officeart/2005/8/layout/hierarchy2"/>
    <dgm:cxn modelId="{3C9D3E7D-4FE7-49B4-853A-E73551166EDF}" type="presOf" srcId="{5CAB943C-5897-4C6A-A4D3-5A04DB214A32}" destId="{C21F089F-43DC-48D8-BE68-67CE282991E8}" srcOrd="1" destOrd="0" presId="urn:microsoft.com/office/officeart/2005/8/layout/hierarchy2"/>
    <dgm:cxn modelId="{3319D1AD-6386-4F92-81FB-216E059EC0EC}" type="presParOf" srcId="{A361D39D-5382-45C0-8A80-7959195BD527}" destId="{9357AD96-CD40-4FD0-A45E-3EB351767D74}" srcOrd="1" destOrd="1" presId="urn:microsoft.com/office/officeart/2005/8/layout/hierarchy2"/>
    <dgm:cxn modelId="{40ED67AF-D663-4114-88A5-299DB8E7502A}" type="presParOf" srcId="{9357AD96-CD40-4FD0-A45E-3EB351767D74}" destId="{96D6FF98-D6E4-437A-8DE5-A245A7D77CA2}" srcOrd="0" destOrd="1" presId="urn:microsoft.com/office/officeart/2005/8/layout/hierarchy2"/>
    <dgm:cxn modelId="{DE67FBBA-733F-4BA8-82B3-FD0FD6112E55}" type="presOf" srcId="{C55B9436-B592-46F8-83F4-22E8F29A1895}" destId="{96D6FF98-D6E4-437A-8DE5-A245A7D77CA2}" srcOrd="0" destOrd="0" presId="urn:microsoft.com/office/officeart/2005/8/layout/hierarchy2"/>
    <dgm:cxn modelId="{53E3025A-011C-4CBE-A94A-F6DE87B8F4F1}" type="presParOf" srcId="{9357AD96-CD40-4FD0-A45E-3EB351767D74}" destId="{6E9A9922-C4A9-4704-9DBE-E2BAAE0F6BEA}" srcOrd="1" destOrd="1" presId="urn:microsoft.com/office/officeart/2005/8/layout/hierarchy2"/>
    <dgm:cxn modelId="{36A0687B-576C-476C-8C3D-1EBD261FC94A}" type="presParOf" srcId="{A361D39D-5382-45C0-8A80-7959195BD527}" destId="{792AAE1C-386A-426F-B149-DB3F46B8C2CB}" srcOrd="2" destOrd="1" presId="urn:microsoft.com/office/officeart/2005/8/layout/hierarchy2"/>
    <dgm:cxn modelId="{54A9448B-BEE9-4712-B910-CF7D299DF144}" type="presOf" srcId="{76374EAB-A991-43BD-9C0D-B9C21D03C0F0}" destId="{792AAE1C-386A-426F-B149-DB3F46B8C2CB}" srcOrd="0" destOrd="0" presId="urn:microsoft.com/office/officeart/2005/8/layout/hierarchy2"/>
    <dgm:cxn modelId="{4FE44A37-1EAC-4836-B461-AA095DC291F4}" type="presParOf" srcId="{792AAE1C-386A-426F-B149-DB3F46B8C2CB}" destId="{C232ADCB-0E08-4FDC-8F27-94D271F58807}" srcOrd="0" destOrd="2" presId="urn:microsoft.com/office/officeart/2005/8/layout/hierarchy2"/>
    <dgm:cxn modelId="{91235673-AAF7-4D54-A7E4-94875622E878}" type="presOf" srcId="{76374EAB-A991-43BD-9C0D-B9C21D03C0F0}" destId="{C232ADCB-0E08-4FDC-8F27-94D271F58807}" srcOrd="1" destOrd="0" presId="urn:microsoft.com/office/officeart/2005/8/layout/hierarchy2"/>
    <dgm:cxn modelId="{3A5FDA0A-FD59-41A1-9B44-46786D8F138C}" type="presParOf" srcId="{A361D39D-5382-45C0-8A80-7959195BD527}" destId="{23FB7A47-A2C0-410E-9E2C-5F9BA9DB36DA}" srcOrd="3" destOrd="1" presId="urn:microsoft.com/office/officeart/2005/8/layout/hierarchy2"/>
    <dgm:cxn modelId="{8EF171F3-956B-4016-850F-4B02D21549AF}" type="presParOf" srcId="{23FB7A47-A2C0-410E-9E2C-5F9BA9DB36DA}" destId="{784CB3AA-CD46-4805-A87F-5695FD5EB5BB}" srcOrd="0" destOrd="3" presId="urn:microsoft.com/office/officeart/2005/8/layout/hierarchy2"/>
    <dgm:cxn modelId="{BEFFC1D3-46E9-4D2D-A255-3AA634F3001A}" type="presOf" srcId="{95FF664E-5464-4F72-8245-71C730153CAA}" destId="{784CB3AA-CD46-4805-A87F-5695FD5EB5BB}" srcOrd="0" destOrd="0" presId="urn:microsoft.com/office/officeart/2005/8/layout/hierarchy2"/>
    <dgm:cxn modelId="{8F16092B-EF51-49FB-804C-7C44BF4F02E2}" type="presParOf" srcId="{23FB7A47-A2C0-410E-9E2C-5F9BA9DB36DA}" destId="{92D79414-6D94-47EA-BF70-F8646F654F5E}" srcOrd="1" destOrd="3" presId="urn:microsoft.com/office/officeart/2005/8/layout/hierarchy2"/>
    <dgm:cxn modelId="{BEA033F0-4C78-48B3-8022-59F45C8EE70C}" type="presParOf" srcId="{A361D39D-5382-45C0-8A80-7959195BD527}" destId="{705A87FF-63F9-4B86-A3C7-5E3C2034F471}" srcOrd="4" destOrd="1" presId="urn:microsoft.com/office/officeart/2005/8/layout/hierarchy2"/>
    <dgm:cxn modelId="{7ADACED3-76DE-44F7-9824-2D40F07D560F}" type="presOf" srcId="{F3C9354F-3A53-454C-9E19-C3CC217E4A46}" destId="{705A87FF-63F9-4B86-A3C7-5E3C2034F471}" srcOrd="0" destOrd="0" presId="urn:microsoft.com/office/officeart/2005/8/layout/hierarchy2"/>
    <dgm:cxn modelId="{1336D9A1-AABC-49A6-90BE-AC5EE3B5C193}" type="presParOf" srcId="{705A87FF-63F9-4B86-A3C7-5E3C2034F471}" destId="{FBF401CF-65DE-4EC8-959E-9A411F8F164A}" srcOrd="0" destOrd="4" presId="urn:microsoft.com/office/officeart/2005/8/layout/hierarchy2"/>
    <dgm:cxn modelId="{8BB037EA-79EE-4E6C-8A2D-FF79AFB6901A}" type="presOf" srcId="{F3C9354F-3A53-454C-9E19-C3CC217E4A46}" destId="{FBF401CF-65DE-4EC8-959E-9A411F8F164A}" srcOrd="1" destOrd="0" presId="urn:microsoft.com/office/officeart/2005/8/layout/hierarchy2"/>
    <dgm:cxn modelId="{9731ADDA-86F2-41AC-BED3-A0EF0E65DE73}" type="presParOf" srcId="{A361D39D-5382-45C0-8A80-7959195BD527}" destId="{45171703-CECA-4993-8EB7-C89A0EC517F5}" srcOrd="5" destOrd="1" presId="urn:microsoft.com/office/officeart/2005/8/layout/hierarchy2"/>
    <dgm:cxn modelId="{B9F53AD3-236B-4DF2-895B-4DC7827F2174}" type="presParOf" srcId="{45171703-CECA-4993-8EB7-C89A0EC517F5}" destId="{1E0EF73B-87A1-4DC7-A623-9BA26982F25B}" srcOrd="0" destOrd="5" presId="urn:microsoft.com/office/officeart/2005/8/layout/hierarchy2"/>
    <dgm:cxn modelId="{2A322D7F-73FA-4B1E-8AE0-9B4EE7FF032A}" type="presOf" srcId="{E9F43993-AA7F-4DC6-8F89-5D3285BEA265}" destId="{1E0EF73B-87A1-4DC7-A623-9BA26982F25B}" srcOrd="0" destOrd="0" presId="urn:microsoft.com/office/officeart/2005/8/layout/hierarchy2"/>
    <dgm:cxn modelId="{F64C597C-6343-43D1-B92A-3ECB23523E7E}" type="presParOf" srcId="{45171703-CECA-4993-8EB7-C89A0EC517F5}" destId="{549F10F1-1751-4868-9886-54C6A7FD9C07}" srcOrd="1" destOrd="5" presId="urn:microsoft.com/office/officeart/2005/8/layout/hierarchy2"/>
    <dgm:cxn modelId="{E8CC0E93-4103-4A30-9CD0-99D3793BA143}" type="presParOf" srcId="{F908B60F-2D12-4159-ACBB-F845007F3EB0}" destId="{DB8C219D-B4B9-4791-9AAE-E2B6E1D80504}" srcOrd="2" destOrd="1" presId="urn:microsoft.com/office/officeart/2005/8/layout/hierarchy2"/>
    <dgm:cxn modelId="{B938C040-A16C-44E1-AB84-FBF95645D9C5}" type="presOf" srcId="{CC142422-1CAF-4F06-BCFB-E855F16AB3DF}" destId="{DB8C219D-B4B9-4791-9AAE-E2B6E1D80504}" srcOrd="0" destOrd="0" presId="urn:microsoft.com/office/officeart/2005/8/layout/hierarchy2"/>
    <dgm:cxn modelId="{87EEC641-36AB-4015-8811-5A47D6B7C454}" type="presParOf" srcId="{DB8C219D-B4B9-4791-9AAE-E2B6E1D80504}" destId="{93847BEC-42B6-4DBA-B712-2B1900EC73DD}" srcOrd="0" destOrd="2" presId="urn:microsoft.com/office/officeart/2005/8/layout/hierarchy2"/>
    <dgm:cxn modelId="{34A42836-61C9-4E41-9F4F-E9FA7E3AD77A}" type="presOf" srcId="{CC142422-1CAF-4F06-BCFB-E855F16AB3DF}" destId="{93847BEC-42B6-4DBA-B712-2B1900EC73DD}" srcOrd="1" destOrd="0" presId="urn:microsoft.com/office/officeart/2005/8/layout/hierarchy2"/>
    <dgm:cxn modelId="{BCBE8825-623E-4BE9-8609-2A24CE58FBA8}" type="presParOf" srcId="{F908B60F-2D12-4159-ACBB-F845007F3EB0}" destId="{82128E1A-7CF3-4C7B-88F7-78FF7830A9FA}" srcOrd="3" destOrd="1" presId="urn:microsoft.com/office/officeart/2005/8/layout/hierarchy2"/>
    <dgm:cxn modelId="{2A135374-FD83-4ADE-A2A9-380A69D531E2}" type="presParOf" srcId="{82128E1A-7CF3-4C7B-88F7-78FF7830A9FA}" destId="{9FEFFC8A-627E-4E2D-9D20-DCC58CAAFECE}" srcOrd="0" destOrd="3" presId="urn:microsoft.com/office/officeart/2005/8/layout/hierarchy2"/>
    <dgm:cxn modelId="{2C3154C9-08D1-4FD0-9594-8786106390FE}" type="presOf" srcId="{45402B13-19AE-4FAE-889A-CC48922E4134}" destId="{9FEFFC8A-627E-4E2D-9D20-DCC58CAAFECE}" srcOrd="0" destOrd="0" presId="urn:microsoft.com/office/officeart/2005/8/layout/hierarchy2"/>
    <dgm:cxn modelId="{B8A73A55-C085-4172-8E55-E94032F2F340}" type="presParOf" srcId="{82128E1A-7CF3-4C7B-88F7-78FF7830A9FA}" destId="{0B84B1E4-6FD3-40D8-98A3-529C674B2F8C}" srcOrd="1" destOrd="3" presId="urn:microsoft.com/office/officeart/2005/8/layout/hierarchy2"/>
    <dgm:cxn modelId="{E7EB0DC0-B470-4D9E-9CF7-0832C0CE9FD9}" type="presParOf" srcId="{0B84B1E4-6FD3-40D8-98A3-529C674B2F8C}" destId="{CA11D0C8-04F0-4A97-8DC1-FCF1E3ADE5C7}" srcOrd="0" destOrd="1" presId="urn:microsoft.com/office/officeart/2005/8/layout/hierarchy2"/>
    <dgm:cxn modelId="{B551DC0C-3C1F-4826-BAC6-7D211BFB3569}" type="presOf" srcId="{506B0EF5-B380-419B-AFBB-A5EBCE5139FC}" destId="{CA11D0C8-04F0-4A97-8DC1-FCF1E3ADE5C7}" srcOrd="0" destOrd="0" presId="urn:microsoft.com/office/officeart/2005/8/layout/hierarchy2"/>
    <dgm:cxn modelId="{84186316-E016-4CB1-944B-07AE982EF8AC}" type="presParOf" srcId="{CA11D0C8-04F0-4A97-8DC1-FCF1E3ADE5C7}" destId="{77D3E182-D895-4563-BC65-4FF5FF4F34B4}" srcOrd="0" destOrd="0" presId="urn:microsoft.com/office/officeart/2005/8/layout/hierarchy2"/>
    <dgm:cxn modelId="{724EF401-A4EB-4EB7-A755-CC6C42FA6838}" type="presOf" srcId="{506B0EF5-B380-419B-AFBB-A5EBCE5139FC}" destId="{77D3E182-D895-4563-BC65-4FF5FF4F34B4}" srcOrd="1" destOrd="0" presId="urn:microsoft.com/office/officeart/2005/8/layout/hierarchy2"/>
    <dgm:cxn modelId="{F0F39E3F-D812-4C37-97BB-EBFF396A39F7}" type="presParOf" srcId="{0B84B1E4-6FD3-40D8-98A3-529C674B2F8C}" destId="{C449E31F-DA45-4536-BD8B-E1020CBB4957}" srcOrd="1" destOrd="1" presId="urn:microsoft.com/office/officeart/2005/8/layout/hierarchy2"/>
    <dgm:cxn modelId="{D0BFA50A-0676-4B2C-B151-1EA9B8425B82}" type="presParOf" srcId="{C449E31F-DA45-4536-BD8B-E1020CBB4957}" destId="{447E7E61-5899-458E-B257-A99A46B94C58}" srcOrd="0" destOrd="1" presId="urn:microsoft.com/office/officeart/2005/8/layout/hierarchy2"/>
    <dgm:cxn modelId="{5FA8DB8F-A56A-40CE-B8F6-78C81DE52F46}" type="presOf" srcId="{E515A947-09A7-42A7-A106-B921EB99DEC3}" destId="{447E7E61-5899-458E-B257-A99A46B94C58}" srcOrd="0" destOrd="0" presId="urn:microsoft.com/office/officeart/2005/8/layout/hierarchy2"/>
    <dgm:cxn modelId="{B93D27B7-D706-4B33-A7E3-BE6A214EF5D1}" type="presParOf" srcId="{C449E31F-DA45-4536-BD8B-E1020CBB4957}" destId="{FA08E53C-6C6E-4A84-8057-5312664DDA11}" srcOrd="1" destOrd="1" presId="urn:microsoft.com/office/officeart/2005/8/layout/hierarchy2"/>
    <dgm:cxn modelId="{5949DF49-D14E-45C7-A799-CBEC5F06208B}" type="presParOf" srcId="{0B84B1E4-6FD3-40D8-98A3-529C674B2F8C}" destId="{C965F9F5-2720-4C7D-AE54-003AAA53B503}" srcOrd="2" destOrd="1" presId="urn:microsoft.com/office/officeart/2005/8/layout/hierarchy2"/>
    <dgm:cxn modelId="{ADD49950-7CD6-41C1-83A9-A6FE5C252537}" type="presOf" srcId="{6211EF97-8460-412A-9402-EFE9BD333C89}" destId="{C965F9F5-2720-4C7D-AE54-003AAA53B503}" srcOrd="0" destOrd="0" presId="urn:microsoft.com/office/officeart/2005/8/layout/hierarchy2"/>
    <dgm:cxn modelId="{F7F6F2B9-2C2A-4CEC-814E-AA00401CEFD8}" type="presParOf" srcId="{C965F9F5-2720-4C7D-AE54-003AAA53B503}" destId="{142CACD9-14A1-4E6D-B71E-9E3CBA342D40}" srcOrd="0" destOrd="2" presId="urn:microsoft.com/office/officeart/2005/8/layout/hierarchy2"/>
    <dgm:cxn modelId="{493ED89F-C2C5-418A-91FC-F70A3F824F2B}" type="presOf" srcId="{6211EF97-8460-412A-9402-EFE9BD333C89}" destId="{142CACD9-14A1-4E6D-B71E-9E3CBA342D40}" srcOrd="1" destOrd="0" presId="urn:microsoft.com/office/officeart/2005/8/layout/hierarchy2"/>
    <dgm:cxn modelId="{83EA963B-576E-4E61-898A-123E178CC96F}" type="presParOf" srcId="{0B84B1E4-6FD3-40D8-98A3-529C674B2F8C}" destId="{FC31DC8E-89E6-4007-8A81-AF25F1B0A312}" srcOrd="3" destOrd="1" presId="urn:microsoft.com/office/officeart/2005/8/layout/hierarchy2"/>
    <dgm:cxn modelId="{65D4F389-BC30-48DC-BA3D-9170B1EC6632}" type="presParOf" srcId="{FC31DC8E-89E6-4007-8A81-AF25F1B0A312}" destId="{3F53D06F-E612-43B7-A8B2-D5512CBAC62E}" srcOrd="0" destOrd="3" presId="urn:microsoft.com/office/officeart/2005/8/layout/hierarchy2"/>
    <dgm:cxn modelId="{9FB7B305-1525-42AD-9E6F-306100DDC5BD}" type="presOf" srcId="{C596B8E4-0489-4284-8C8B-C05D5E6E4210}" destId="{3F53D06F-E612-43B7-A8B2-D5512CBAC62E}" srcOrd="0" destOrd="0" presId="urn:microsoft.com/office/officeart/2005/8/layout/hierarchy2"/>
    <dgm:cxn modelId="{6A4E5C17-C10E-426C-9C4A-728580A64C4D}" type="presParOf" srcId="{FC31DC8E-89E6-4007-8A81-AF25F1B0A312}" destId="{C5186547-DC3C-47E2-B027-4EE6760FB0B8}" srcOrd="1" destOrd="3" presId="urn:microsoft.com/office/officeart/2005/8/layout/hierarchy2"/>
    <dgm:cxn modelId="{10323094-869F-4F78-9442-9CE5F13D2F53}" type="presParOf" srcId="{F908B60F-2D12-4159-ACBB-F845007F3EB0}" destId="{12D3D43D-B9D7-4742-9878-16031CAE8E9C}" srcOrd="4" destOrd="1" presId="urn:microsoft.com/office/officeart/2005/8/layout/hierarchy2"/>
    <dgm:cxn modelId="{FFA55B07-6F31-4F3A-991C-811FC489A376}" type="presOf" srcId="{00F2AE1F-F0CC-4B35-ADC6-2705D70A4DB8}" destId="{12D3D43D-B9D7-4742-9878-16031CAE8E9C}" srcOrd="0" destOrd="0" presId="urn:microsoft.com/office/officeart/2005/8/layout/hierarchy2"/>
    <dgm:cxn modelId="{B4112894-BE67-478B-840A-101C61C4F866}" type="presParOf" srcId="{12D3D43D-B9D7-4742-9878-16031CAE8E9C}" destId="{9601FA98-A780-405D-98D7-66C6383BE4DE}" srcOrd="0" destOrd="4" presId="urn:microsoft.com/office/officeart/2005/8/layout/hierarchy2"/>
    <dgm:cxn modelId="{47433EB5-BD22-4A37-AE8B-1ACC596FC1B2}" type="presOf" srcId="{00F2AE1F-F0CC-4B35-ADC6-2705D70A4DB8}" destId="{9601FA98-A780-405D-98D7-66C6383BE4DE}" srcOrd="1" destOrd="0" presId="urn:microsoft.com/office/officeart/2005/8/layout/hierarchy2"/>
    <dgm:cxn modelId="{24B51E39-7DBB-4DD1-AB95-1CBE520AD110}" type="presParOf" srcId="{F908B60F-2D12-4159-ACBB-F845007F3EB0}" destId="{FB9ABCD0-714C-4794-BF65-F8E9FDDE48A5}" srcOrd="5" destOrd="1" presId="urn:microsoft.com/office/officeart/2005/8/layout/hierarchy2"/>
    <dgm:cxn modelId="{AD52EA5A-BBC8-4DBB-B1E6-A9FB4A0EEBDF}" type="presParOf" srcId="{FB9ABCD0-714C-4794-BF65-F8E9FDDE48A5}" destId="{E7C3916B-5ACE-45C7-A527-4D45EFC91F84}" srcOrd="0" destOrd="5" presId="urn:microsoft.com/office/officeart/2005/8/layout/hierarchy2"/>
    <dgm:cxn modelId="{60B3C6D3-CC31-440B-A26B-508F7A1CFC54}" type="presOf" srcId="{05B685E0-3DA3-407E-A891-D8BCCDAF0DB9}" destId="{E7C3916B-5ACE-45C7-A527-4D45EFC91F84}" srcOrd="0" destOrd="0" presId="urn:microsoft.com/office/officeart/2005/8/layout/hierarchy2"/>
    <dgm:cxn modelId="{A4A53971-96F1-4D68-AA9E-931FCCE9CB8B}" type="presParOf" srcId="{FB9ABCD0-714C-4794-BF65-F8E9FDDE48A5}" destId="{12E0E0AE-0F8B-41F9-A8F7-5F25C98029F2}" srcOrd="1" destOrd="5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process" loCatId="process" qsTypeId="urn:microsoft.com/office/officeart/2005/8/quickstyle/simple5" qsCatId="simple" csTypeId="urn:microsoft.com/office/officeart/2005/8/colors/accent1_3" csCatId="accent1" phldr="0"/>
      <dgm:spPr/>
    </dgm:pt>
    <dgm:pt modelId="{3F25DA44-7F3E-4C17-A40B-7F663FDBEA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选择账户类型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EE9066D1-3403-4469-8E8C-0D40A82430F2}" cxnId="{FA5F1D22-C96D-4676-92D3-6D2E1ECA0AB8}" type="parTrans">
      <dgm:prSet/>
      <dgm:spPr/>
    </dgm:pt>
    <dgm:pt modelId="{8EC5AF5E-9C9F-410A-A755-A3EA5186F948}" cxnId="{FA5F1D22-C96D-4676-92D3-6D2E1ECA0AB8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身份核验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1E934BFE-4D40-486C-8784-F698A10C4CF5}" cxnId="{D571F5CA-3EDA-4C25-8BF0-7CD7D42B54F3}" type="parTrans">
      <dgm:prSet/>
      <dgm:spPr/>
    </dgm:pt>
    <dgm:pt modelId="{EC1AFF77-9232-4EEB-95CB-85CEAB3B1FC0}" cxnId="{D571F5CA-3EDA-4C25-8BF0-7CD7D42B54F3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人脸核验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9DABF4F3-A9E6-40B1-A863-AC9409CC14BB}" cxnId="{8BDDD84D-4D81-4A80-87B0-A99536F90E84}" type="parTrans">
      <dgm:prSet/>
      <dgm:spPr/>
    </dgm:pt>
    <dgm:pt modelId="{18EFF3C3-47F9-402B-A3F3-E9310EA281B4}" cxnId="{8BDDD84D-4D81-4A80-87B0-A99536F90E84}" type="sibTrans">
      <dgm:prSet/>
      <dgm:spPr/>
    </dgm:pt>
    <dgm:pt modelId="{85400B12-BB5B-4570-8A34-06A559FEE50A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 b="1">
              <a:latin typeface="黑体" panose="02010609060101010101" charset="-122"/>
              <a:ea typeface="黑体" panose="02010609060101010101" charset="-122"/>
            </a:rPr>
            <a:t>修改信息</a:t>
          </a:r>
          <a:r>
            <a:rPr lang="zh-CN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B6237199-1786-45CD-89F9-723FD0B3778B}" cxnId="{612F1E95-7189-41B8-BE0F-96957778FADA}" type="parTrans">
      <dgm:prSet/>
      <dgm:spPr/>
    </dgm:pt>
    <dgm:pt modelId="{A90AFEE3-2E2D-4EF7-92DC-A696B9A0B82A}" cxnId="{612F1E95-7189-41B8-BE0F-96957778FADA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4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3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4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3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4">
        <dgm:presLayoutVars>
          <dgm:bulletEnabled val="1"/>
        </dgm:presLayoutVars>
      </dgm:prSet>
      <dgm:spPr/>
    </dgm:pt>
    <dgm:pt modelId="{7DE7AA1E-D57D-4D2C-A99C-D026B942FFD0}" type="pres">
      <dgm:prSet presAssocID="{18EFF3C3-47F9-402B-A3F3-E9310EA281B4}" presName="sibTrans" presStyleLbl="sibTrans2D1" presStyleIdx="2" presStyleCnt="3"/>
      <dgm:spPr/>
    </dgm:pt>
    <dgm:pt modelId="{79BABB8A-B3E3-43B5-A46B-94435B20FF7B}" type="pres">
      <dgm:prSet presAssocID="{18EFF3C3-47F9-402B-A3F3-E9310EA281B4}" presName="connectorText" presStyleCnt="0"/>
      <dgm:spPr/>
    </dgm:pt>
    <dgm:pt modelId="{F6414DBB-BC80-4C5D-8B99-BC0F2637C5A6}" type="pres">
      <dgm:prSet presAssocID="{85400B12-BB5B-4570-8A34-06A559FEE50A}" presName="node" presStyleLbl="node1" presStyleIdx="3" presStyleCnt="4">
        <dgm:presLayoutVars>
          <dgm:bulletEnabled val="1"/>
        </dgm:presLayoutVars>
      </dgm:prSet>
      <dgm:spPr/>
    </dgm:pt>
  </dgm:ptLst>
  <dgm:cxnLst>
    <dgm:cxn modelId="{FA5F1D22-C96D-4676-92D3-6D2E1ECA0AB8}" srcId="{8EB1D179-D23D-41D4-AEEF-E4B9FEB06903}" destId="{3F25DA44-7F3E-4C17-A40B-7F663FDBEA65}" srcOrd="0" destOrd="0" parTransId="{EE9066D1-3403-4469-8E8C-0D40A82430F2}" sibTransId="{8EC5AF5E-9C9F-410A-A755-A3EA5186F948}"/>
    <dgm:cxn modelId="{D571F5CA-3EDA-4C25-8BF0-7CD7D42B54F3}" srcId="{8EB1D179-D23D-41D4-AEEF-E4B9FEB06903}" destId="{2E2F4D3A-969C-4DB2-9FA9-5C4A40369351}" srcOrd="1" destOrd="0" parTransId="{1E934BFE-4D40-486C-8784-F698A10C4CF5}" sibTransId="{EC1AFF77-9232-4EEB-95CB-85CEAB3B1FC0}"/>
    <dgm:cxn modelId="{8BDDD84D-4D81-4A80-87B0-A99536F90E84}" srcId="{8EB1D179-D23D-41D4-AEEF-E4B9FEB06903}" destId="{37B86CFA-59B5-46FA-8A6B-9FB187CE14DF}" srcOrd="2" destOrd="0" parTransId="{9DABF4F3-A9E6-40B1-A863-AC9409CC14BB}" sibTransId="{18EFF3C3-47F9-402B-A3F3-E9310EA281B4}"/>
    <dgm:cxn modelId="{612F1E95-7189-41B8-BE0F-96957778FADA}" srcId="{8EB1D179-D23D-41D4-AEEF-E4B9FEB06903}" destId="{85400B12-BB5B-4570-8A34-06A559FEE50A}" srcOrd="3" destOrd="0" parTransId="{B6237199-1786-45CD-89F9-723FD0B3778B}" sibTransId="{A90AFEE3-2E2D-4EF7-92DC-A696B9A0B82A}"/>
    <dgm:cxn modelId="{FDEC0E83-5EE5-45C0-8755-C78B36161FA9}" type="presOf" srcId="{8EB1D179-D23D-41D4-AEEF-E4B9FEB06903}" destId="{BF708676-7EFC-4C81-9D3A-3E677EAC1C7B}" srcOrd="0" destOrd="0" presId="urn:microsoft.com/office/officeart/2005/8/layout/process1"/>
    <dgm:cxn modelId="{32575B3A-63F0-4E54-B8AB-CDFD2E1110B4}" type="presParOf" srcId="{BF708676-7EFC-4C81-9D3A-3E677EAC1C7B}" destId="{111DEAC9-5D4C-4A6A-A44E-082A26F60596}" srcOrd="0" destOrd="0" presId="urn:microsoft.com/office/officeart/2005/8/layout/process1"/>
    <dgm:cxn modelId="{07BEE726-96DF-4D29-81A4-6B8140FFE310}" type="presOf" srcId="{3F25DA44-7F3E-4C17-A40B-7F663FDBEA65}" destId="{111DEAC9-5D4C-4A6A-A44E-082A26F60596}" srcOrd="0" destOrd="0" presId="urn:microsoft.com/office/officeart/2005/8/layout/process1"/>
    <dgm:cxn modelId="{BAB9EB20-CEFE-4A9A-9F90-559E40ACF192}" type="presParOf" srcId="{BF708676-7EFC-4C81-9D3A-3E677EAC1C7B}" destId="{8A5CF0CE-3323-464D-9C63-05C1BDB053F5}" srcOrd="1" destOrd="0" presId="urn:microsoft.com/office/officeart/2005/8/layout/process1"/>
    <dgm:cxn modelId="{99C5F2D8-CAFE-450E-9A94-88C7D004F2E8}" type="presOf" srcId="{8EC5AF5E-9C9F-410A-A755-A3EA5186F948}" destId="{8A5CF0CE-3323-464D-9C63-05C1BDB053F5}" srcOrd="0" destOrd="0" presId="urn:microsoft.com/office/officeart/2005/8/layout/process1"/>
    <dgm:cxn modelId="{9F578338-27E9-44BB-B2F0-D000025A03BE}" type="presParOf" srcId="{8A5CF0CE-3323-464D-9C63-05C1BDB053F5}" destId="{5FA465F6-7607-499F-BFB2-52F4E071FB67}" srcOrd="0" destOrd="1" presId="urn:microsoft.com/office/officeart/2005/8/layout/process1"/>
    <dgm:cxn modelId="{92D8F5DB-9A2A-43C7-B944-7A41445856F2}" type="presOf" srcId="{8EC5AF5E-9C9F-410A-A755-A3EA5186F948}" destId="{5FA465F6-7607-499F-BFB2-52F4E071FB67}" srcOrd="1" destOrd="0" presId="urn:microsoft.com/office/officeart/2005/8/layout/process1"/>
    <dgm:cxn modelId="{67C3002D-F03C-4A40-9B3B-406D8BA1FAD2}" type="presParOf" srcId="{BF708676-7EFC-4C81-9D3A-3E677EAC1C7B}" destId="{552FB8E7-A5FB-4CC3-94C3-CE0BDF19F9F1}" srcOrd="2" destOrd="0" presId="urn:microsoft.com/office/officeart/2005/8/layout/process1"/>
    <dgm:cxn modelId="{6F04B80F-43B4-4D7E-A2E5-5A5347363C61}" type="presOf" srcId="{2E2F4D3A-969C-4DB2-9FA9-5C4A40369351}" destId="{552FB8E7-A5FB-4CC3-94C3-CE0BDF19F9F1}" srcOrd="0" destOrd="0" presId="urn:microsoft.com/office/officeart/2005/8/layout/process1"/>
    <dgm:cxn modelId="{12D80DB2-CA6B-42FE-AA88-3009E8039A8A}" type="presParOf" srcId="{BF708676-7EFC-4C81-9D3A-3E677EAC1C7B}" destId="{353C3794-50AA-4D44-83C9-CE28317C3317}" srcOrd="3" destOrd="0" presId="urn:microsoft.com/office/officeart/2005/8/layout/process1"/>
    <dgm:cxn modelId="{F0A18071-6AE1-4FF0-A8A2-1867AB5B4D2A}" type="presOf" srcId="{EC1AFF77-9232-4EEB-95CB-85CEAB3B1FC0}" destId="{353C3794-50AA-4D44-83C9-CE28317C3317}" srcOrd="0" destOrd="0" presId="urn:microsoft.com/office/officeart/2005/8/layout/process1"/>
    <dgm:cxn modelId="{7DA17B67-E3ED-405B-B284-9A60C9C0AEC4}" type="presParOf" srcId="{353C3794-50AA-4D44-83C9-CE28317C3317}" destId="{5AFF040D-0639-4120-9E39-DA822CF9F321}" srcOrd="0" destOrd="3" presId="urn:microsoft.com/office/officeart/2005/8/layout/process1"/>
    <dgm:cxn modelId="{B5B4AD2D-A49A-41A8-A8A4-F99FF37055E9}" type="presOf" srcId="{EC1AFF77-9232-4EEB-95CB-85CEAB3B1FC0}" destId="{5AFF040D-0639-4120-9E39-DA822CF9F321}" srcOrd="1" destOrd="0" presId="urn:microsoft.com/office/officeart/2005/8/layout/process1"/>
    <dgm:cxn modelId="{DD3FECBB-9CE9-4EB6-BD88-C4AABA26EDEE}" type="presParOf" srcId="{BF708676-7EFC-4C81-9D3A-3E677EAC1C7B}" destId="{A1E15D63-E1FF-4A28-A04F-A2B65927BC31}" srcOrd="4" destOrd="0" presId="urn:microsoft.com/office/officeart/2005/8/layout/process1"/>
    <dgm:cxn modelId="{477DD094-6A25-4395-9E49-68740AA4A5A6}" type="presOf" srcId="{37B86CFA-59B5-46FA-8A6B-9FB187CE14DF}" destId="{A1E15D63-E1FF-4A28-A04F-A2B65927BC31}" srcOrd="0" destOrd="0" presId="urn:microsoft.com/office/officeart/2005/8/layout/process1"/>
    <dgm:cxn modelId="{94E8C934-8A12-466B-B5DE-BF7717BCD4FB}" type="presParOf" srcId="{BF708676-7EFC-4C81-9D3A-3E677EAC1C7B}" destId="{7DE7AA1E-D57D-4D2C-A99C-D026B942FFD0}" srcOrd="5" destOrd="0" presId="urn:microsoft.com/office/officeart/2005/8/layout/process1"/>
    <dgm:cxn modelId="{5BC97945-C8BA-4AF6-BE11-5713003CF894}" type="presOf" srcId="{18EFF3C3-47F9-402B-A3F3-E9310EA281B4}" destId="{7DE7AA1E-D57D-4D2C-A99C-D026B942FFD0}" srcOrd="0" destOrd="0" presId="urn:microsoft.com/office/officeart/2005/8/layout/process1"/>
    <dgm:cxn modelId="{0D7F7DBE-F331-425F-8EE3-BB8D4ECFDD42}" type="presParOf" srcId="{7DE7AA1E-D57D-4D2C-A99C-D026B942FFD0}" destId="{79BABB8A-B3E3-43B5-A46B-94435B20FF7B}" srcOrd="0" destOrd="5" presId="urn:microsoft.com/office/officeart/2005/8/layout/process1"/>
    <dgm:cxn modelId="{229EF394-D683-4682-AD20-4B509AFB26F0}" type="presOf" srcId="{18EFF3C3-47F9-402B-A3F3-E9310EA281B4}" destId="{79BABB8A-B3E3-43B5-A46B-94435B20FF7B}" srcOrd="1" destOrd="0" presId="urn:microsoft.com/office/officeart/2005/8/layout/process1"/>
    <dgm:cxn modelId="{C578F4CA-5006-45B5-838D-65A9DD32AF00}" type="presParOf" srcId="{BF708676-7EFC-4C81-9D3A-3E677EAC1C7B}" destId="{F6414DBB-BC80-4C5D-8B99-BC0F2637C5A6}" srcOrd="6" destOrd="0" presId="urn:microsoft.com/office/officeart/2005/8/layout/process1"/>
    <dgm:cxn modelId="{8DD3A740-2DD8-4F1B-A53F-C35064B3F59F}" type="presOf" srcId="{85400B12-BB5B-4570-8A34-06A559FEE50A}" destId="{F6414DBB-BC80-4C5D-8B99-BC0F2637C5A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process" loCatId="process" qsTypeId="urn:microsoft.com/office/officeart/2005/8/quickstyle/simple5" qsCatId="simple" csTypeId="urn:microsoft.com/office/officeart/2005/8/colors/accent1_3" csCatId="accent1" phldr="0"/>
      <dgm:spPr/>
    </dgm:pt>
    <dgm:pt modelId="{3F25DA44-7F3E-4C17-A40B-7F663FDBEA65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选择账户类型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EE9066D1-3403-4469-8E8C-0D40A82430F2}" cxnId="{EC5F4A20-8A55-4C7E-9F57-5A3FE91EC2E2}" type="parTrans">
      <dgm:prSet/>
      <dgm:spPr/>
    </dgm:pt>
    <dgm:pt modelId="{8EC5AF5E-9C9F-410A-A755-A3EA5186F948}" cxnId="{EC5F4A20-8A55-4C7E-9F57-5A3FE91EC2E2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负责人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身份核验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1E934BFE-4D40-486C-8784-F698A10C4CF5}" cxnId="{F9EC129E-C473-4E53-8CE5-4406D8D503FB}" type="parTrans">
      <dgm:prSet/>
      <dgm:spPr/>
    </dgm:pt>
    <dgm:pt modelId="{EC1AFF77-9232-4EEB-95CB-85CEAB3B1FC0}" cxnId="{F9EC129E-C473-4E53-8CE5-4406D8D503FB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负责人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人脸核验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9DABF4F3-A9E6-40B1-A863-AC9409CC14BB}" cxnId="{48833B30-FD02-4C10-B062-DE2B5B75B644}" type="parTrans">
      <dgm:prSet/>
      <dgm:spPr/>
    </dgm:pt>
    <dgm:pt modelId="{18EFF3C3-47F9-402B-A3F3-E9310EA281B4}" cxnId="{48833B30-FD02-4C10-B062-DE2B5B75B644}" type="sibTrans">
      <dgm:prSet/>
      <dgm:spPr/>
    </dgm:pt>
    <dgm:pt modelId="{85400B12-BB5B-4570-8A34-06A559FEE50A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 b="1">
              <a:latin typeface="黑体" panose="02010609060101010101" charset="-122"/>
              <a:ea typeface="黑体" panose="02010609060101010101" charset="-122"/>
            </a:rPr>
            <a:t>修改信息</a:t>
          </a:r>
          <a:r>
            <a:rPr lang="zh-CN" sz="2000" b="1">
              <a:latin typeface="黑体" panose="02010609060101010101" charset="-122"/>
              <a:ea typeface="黑体" panose="02010609060101010101" charset="-122"/>
            </a:rPr>
            <a:t/>
          </a:r>
          <a:endParaRPr lang="zh-CN" sz="2000" b="1">
            <a:latin typeface="黑体" panose="02010609060101010101" charset="-122"/>
            <a:ea typeface="黑体" panose="02010609060101010101" charset="-122"/>
          </a:endParaRPr>
        </a:p>
      </dgm:t>
    </dgm:pt>
    <dgm:pt modelId="{B6237199-1786-45CD-89F9-723FD0B3778B}" cxnId="{D775BA63-608D-45C5-9753-64D18DE7AD15}" type="parTrans">
      <dgm:prSet/>
      <dgm:spPr/>
    </dgm:pt>
    <dgm:pt modelId="{A90AFEE3-2E2D-4EF7-92DC-A696B9A0B82A}" cxnId="{D775BA63-608D-45C5-9753-64D18DE7AD15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4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3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4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3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4">
        <dgm:presLayoutVars>
          <dgm:bulletEnabled val="1"/>
        </dgm:presLayoutVars>
      </dgm:prSet>
      <dgm:spPr/>
    </dgm:pt>
    <dgm:pt modelId="{7DE7AA1E-D57D-4D2C-A99C-D026B942FFD0}" type="pres">
      <dgm:prSet presAssocID="{18EFF3C3-47F9-402B-A3F3-E9310EA281B4}" presName="sibTrans" presStyleLbl="sibTrans2D1" presStyleIdx="2" presStyleCnt="3"/>
      <dgm:spPr/>
    </dgm:pt>
    <dgm:pt modelId="{79BABB8A-B3E3-43B5-A46B-94435B20FF7B}" type="pres">
      <dgm:prSet presAssocID="{18EFF3C3-47F9-402B-A3F3-E9310EA281B4}" presName="connectorText" presStyleCnt="0"/>
      <dgm:spPr/>
    </dgm:pt>
    <dgm:pt modelId="{F6414DBB-BC80-4C5D-8B99-BC0F2637C5A6}" type="pres">
      <dgm:prSet presAssocID="{85400B12-BB5B-4570-8A34-06A559FEE50A}" presName="node" presStyleLbl="node1" presStyleIdx="3" presStyleCnt="4">
        <dgm:presLayoutVars>
          <dgm:bulletEnabled val="1"/>
        </dgm:presLayoutVars>
      </dgm:prSet>
      <dgm:spPr/>
    </dgm:pt>
  </dgm:ptLst>
  <dgm:cxnLst>
    <dgm:cxn modelId="{EC5F4A20-8A55-4C7E-9F57-5A3FE91EC2E2}" srcId="{8EB1D179-D23D-41D4-AEEF-E4B9FEB06903}" destId="{3F25DA44-7F3E-4C17-A40B-7F663FDBEA65}" srcOrd="0" destOrd="0" parTransId="{EE9066D1-3403-4469-8E8C-0D40A82430F2}" sibTransId="{8EC5AF5E-9C9F-410A-A755-A3EA5186F948}"/>
    <dgm:cxn modelId="{F9EC129E-C473-4E53-8CE5-4406D8D503FB}" srcId="{8EB1D179-D23D-41D4-AEEF-E4B9FEB06903}" destId="{2E2F4D3A-969C-4DB2-9FA9-5C4A40369351}" srcOrd="1" destOrd="0" parTransId="{1E934BFE-4D40-486C-8784-F698A10C4CF5}" sibTransId="{EC1AFF77-9232-4EEB-95CB-85CEAB3B1FC0}"/>
    <dgm:cxn modelId="{48833B30-FD02-4C10-B062-DE2B5B75B644}" srcId="{8EB1D179-D23D-41D4-AEEF-E4B9FEB06903}" destId="{37B86CFA-59B5-46FA-8A6B-9FB187CE14DF}" srcOrd="2" destOrd="0" parTransId="{9DABF4F3-A9E6-40B1-A863-AC9409CC14BB}" sibTransId="{18EFF3C3-47F9-402B-A3F3-E9310EA281B4}"/>
    <dgm:cxn modelId="{D775BA63-608D-45C5-9753-64D18DE7AD15}" srcId="{8EB1D179-D23D-41D4-AEEF-E4B9FEB06903}" destId="{85400B12-BB5B-4570-8A34-06A559FEE50A}" srcOrd="3" destOrd="0" parTransId="{B6237199-1786-45CD-89F9-723FD0B3778B}" sibTransId="{A90AFEE3-2E2D-4EF7-92DC-A696B9A0B82A}"/>
    <dgm:cxn modelId="{DA8B1D64-2927-4E43-8203-EC289E83A6F2}" type="presOf" srcId="{8EB1D179-D23D-41D4-AEEF-E4B9FEB06903}" destId="{BF708676-7EFC-4C81-9D3A-3E677EAC1C7B}" srcOrd="0" destOrd="0" presId="urn:microsoft.com/office/officeart/2005/8/layout/process1"/>
    <dgm:cxn modelId="{BD9014F4-E98F-4309-BD24-7D2E5D1A93DC}" type="presParOf" srcId="{BF708676-7EFC-4C81-9D3A-3E677EAC1C7B}" destId="{111DEAC9-5D4C-4A6A-A44E-082A26F60596}" srcOrd="0" destOrd="0" presId="urn:microsoft.com/office/officeart/2005/8/layout/process1"/>
    <dgm:cxn modelId="{01198CCC-E4F4-4D06-881D-6A62CEC674B6}" type="presOf" srcId="{3F25DA44-7F3E-4C17-A40B-7F663FDBEA65}" destId="{111DEAC9-5D4C-4A6A-A44E-082A26F60596}" srcOrd="0" destOrd="0" presId="urn:microsoft.com/office/officeart/2005/8/layout/process1"/>
    <dgm:cxn modelId="{C0D561F2-CDCE-49FE-ABE4-F28599D18C32}" type="presParOf" srcId="{BF708676-7EFC-4C81-9D3A-3E677EAC1C7B}" destId="{8A5CF0CE-3323-464D-9C63-05C1BDB053F5}" srcOrd="1" destOrd="0" presId="urn:microsoft.com/office/officeart/2005/8/layout/process1"/>
    <dgm:cxn modelId="{C9EB9945-B6E6-4475-8B76-8984EC44320A}" type="presOf" srcId="{8EC5AF5E-9C9F-410A-A755-A3EA5186F948}" destId="{8A5CF0CE-3323-464D-9C63-05C1BDB053F5}" srcOrd="0" destOrd="0" presId="urn:microsoft.com/office/officeart/2005/8/layout/process1"/>
    <dgm:cxn modelId="{29ECD124-6208-4A64-AD95-0B254CCB3A87}" type="presParOf" srcId="{8A5CF0CE-3323-464D-9C63-05C1BDB053F5}" destId="{5FA465F6-7607-499F-BFB2-52F4E071FB67}" srcOrd="0" destOrd="1" presId="urn:microsoft.com/office/officeart/2005/8/layout/process1"/>
    <dgm:cxn modelId="{B1A9136C-9C3A-4D34-9AAA-D2F0A5291A15}" type="presOf" srcId="{8EC5AF5E-9C9F-410A-A755-A3EA5186F948}" destId="{5FA465F6-7607-499F-BFB2-52F4E071FB67}" srcOrd="1" destOrd="0" presId="urn:microsoft.com/office/officeart/2005/8/layout/process1"/>
    <dgm:cxn modelId="{36E05467-1677-44AB-B475-621086B700DD}" type="presParOf" srcId="{BF708676-7EFC-4C81-9D3A-3E677EAC1C7B}" destId="{552FB8E7-A5FB-4CC3-94C3-CE0BDF19F9F1}" srcOrd="2" destOrd="0" presId="urn:microsoft.com/office/officeart/2005/8/layout/process1"/>
    <dgm:cxn modelId="{1EBA0018-A0F5-4D49-9DB0-74F4D1DB8817}" type="presOf" srcId="{2E2F4D3A-969C-4DB2-9FA9-5C4A40369351}" destId="{552FB8E7-A5FB-4CC3-94C3-CE0BDF19F9F1}" srcOrd="0" destOrd="0" presId="urn:microsoft.com/office/officeart/2005/8/layout/process1"/>
    <dgm:cxn modelId="{86249D42-362D-4360-85D2-CE6A27489B1B}" type="presParOf" srcId="{BF708676-7EFC-4C81-9D3A-3E677EAC1C7B}" destId="{353C3794-50AA-4D44-83C9-CE28317C3317}" srcOrd="3" destOrd="0" presId="urn:microsoft.com/office/officeart/2005/8/layout/process1"/>
    <dgm:cxn modelId="{22D925AA-E3AE-4A45-86AD-C58C0DC03C9A}" type="presOf" srcId="{EC1AFF77-9232-4EEB-95CB-85CEAB3B1FC0}" destId="{353C3794-50AA-4D44-83C9-CE28317C3317}" srcOrd="0" destOrd="0" presId="urn:microsoft.com/office/officeart/2005/8/layout/process1"/>
    <dgm:cxn modelId="{9976270C-DDC8-4FB6-BDF7-3C1F23A00DC7}" type="presParOf" srcId="{353C3794-50AA-4D44-83C9-CE28317C3317}" destId="{5AFF040D-0639-4120-9E39-DA822CF9F321}" srcOrd="0" destOrd="3" presId="urn:microsoft.com/office/officeart/2005/8/layout/process1"/>
    <dgm:cxn modelId="{19BA2F91-B01D-42AE-B7F0-446C99C8EC46}" type="presOf" srcId="{EC1AFF77-9232-4EEB-95CB-85CEAB3B1FC0}" destId="{5AFF040D-0639-4120-9E39-DA822CF9F321}" srcOrd="1" destOrd="0" presId="urn:microsoft.com/office/officeart/2005/8/layout/process1"/>
    <dgm:cxn modelId="{F7F83C61-EB31-416E-A8C1-797EB9BBB1DF}" type="presParOf" srcId="{BF708676-7EFC-4C81-9D3A-3E677EAC1C7B}" destId="{A1E15D63-E1FF-4A28-A04F-A2B65927BC31}" srcOrd="4" destOrd="0" presId="urn:microsoft.com/office/officeart/2005/8/layout/process1"/>
    <dgm:cxn modelId="{52FA4BFD-28C1-4CD8-A759-9E2FD3E6F714}" type="presOf" srcId="{37B86CFA-59B5-46FA-8A6B-9FB187CE14DF}" destId="{A1E15D63-E1FF-4A28-A04F-A2B65927BC31}" srcOrd="0" destOrd="0" presId="urn:microsoft.com/office/officeart/2005/8/layout/process1"/>
    <dgm:cxn modelId="{6E567DB6-D118-48C5-8103-B5A2472E1695}" type="presParOf" srcId="{BF708676-7EFC-4C81-9D3A-3E677EAC1C7B}" destId="{7DE7AA1E-D57D-4D2C-A99C-D026B942FFD0}" srcOrd="5" destOrd="0" presId="urn:microsoft.com/office/officeart/2005/8/layout/process1"/>
    <dgm:cxn modelId="{F40FF520-B95E-41E9-B83F-0B1E2EB17CA7}" type="presOf" srcId="{18EFF3C3-47F9-402B-A3F3-E9310EA281B4}" destId="{7DE7AA1E-D57D-4D2C-A99C-D026B942FFD0}" srcOrd="0" destOrd="0" presId="urn:microsoft.com/office/officeart/2005/8/layout/process1"/>
    <dgm:cxn modelId="{05E0412F-E438-4704-90C5-740FD0E7F69F}" type="presParOf" srcId="{7DE7AA1E-D57D-4D2C-A99C-D026B942FFD0}" destId="{79BABB8A-B3E3-43B5-A46B-94435B20FF7B}" srcOrd="0" destOrd="5" presId="urn:microsoft.com/office/officeart/2005/8/layout/process1"/>
    <dgm:cxn modelId="{AF40E264-6B2F-4EA0-87BD-AA05AD90A63C}" type="presOf" srcId="{18EFF3C3-47F9-402B-A3F3-E9310EA281B4}" destId="{79BABB8A-B3E3-43B5-A46B-94435B20FF7B}" srcOrd="1" destOrd="0" presId="urn:microsoft.com/office/officeart/2005/8/layout/process1"/>
    <dgm:cxn modelId="{BD3884B5-D1B1-4C10-88AA-45A856D1A3CA}" type="presParOf" srcId="{BF708676-7EFC-4C81-9D3A-3E677EAC1C7B}" destId="{F6414DBB-BC80-4C5D-8B99-BC0F2637C5A6}" srcOrd="6" destOrd="0" presId="urn:microsoft.com/office/officeart/2005/8/layout/process1"/>
    <dgm:cxn modelId="{A014A67A-CF31-4EA4-98EC-0ED8EB9D222C}" type="presOf" srcId="{85400B12-BB5B-4570-8A34-06A559FEE50A}" destId="{F6414DBB-BC80-4C5D-8B99-BC0F2637C5A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752103" cy="6137981"/>
        <a:chOff x="0" y="0"/>
        <a:chExt cx="9752103" cy="6137981"/>
      </a:xfrm>
    </dsp:grpSpPr>
    <dsp:sp modelId="{5FC46A45-5EA5-4599-AEB8-8512E2B848D6}">
      <dsp:nvSpPr>
        <dsp:cNvPr id="3" name="圆角矩形 2"/>
        <dsp:cNvSpPr/>
      </dsp:nvSpPr>
      <dsp:spPr bwMode="white">
        <a:xfrm>
          <a:off x="0" y="2751740"/>
          <a:ext cx="2208322" cy="110416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管理本团队</a:t>
          </a:r>
          <a:endParaRPr lang="en-US" altLang="zh-CN" sz="2400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</a:t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2751740"/>
        <a:ext cx="2208322" cy="1104161"/>
      </dsp:txXfrm>
    </dsp:sp>
    <dsp:sp modelId="{3CD150C6-290E-4412-85EB-4B7324FF299E}">
      <dsp:nvSpPr>
        <dsp:cNvPr id="4" name="任意多边形 3"/>
        <dsp:cNvSpPr/>
      </dsp:nvSpPr>
      <dsp:spPr bwMode="white">
        <a:xfrm>
          <a:off x="1773381" y="2530419"/>
          <a:ext cx="1753210" cy="32380"/>
        </a:xfrm>
        <a:custGeom>
          <a:avLst/>
          <a:gdLst/>
          <a:ahLst/>
          <a:cxnLst/>
          <a:pathLst>
            <a:path w="2761" h="51">
              <a:moveTo>
                <a:pt x="685" y="1218"/>
              </a:moveTo>
              <a:lnTo>
                <a:pt x="2076" y="-1167"/>
              </a:lnTo>
            </a:path>
          </a:pathLst>
        </a:custGeom>
      </dsp:spPr>
      <dsp:style>
        <a:lnRef idx="2">
          <a:schemeClr val="accent1">
            <a:tint val="99000"/>
          </a:schemeClr>
        </a:lnRef>
        <a:fillRef idx="0">
          <a:schemeClr val="accent1">
            <a:tint val="99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773381" y="2530419"/>
        <a:ext cx="1753210" cy="32380"/>
      </dsp:txXfrm>
    </dsp:sp>
    <dsp:sp modelId="{DC3A8228-2F8C-4DAE-8583-DAC81CD0B61D}">
      <dsp:nvSpPr>
        <dsp:cNvPr id="5" name="圆角矩形 4"/>
        <dsp:cNvSpPr/>
      </dsp:nvSpPr>
      <dsp:spPr bwMode="white">
        <a:xfrm>
          <a:off x="3091650" y="1237317"/>
          <a:ext cx="2208322" cy="110416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99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志愿者加入</a:t>
          </a:r>
          <a:endParaRPr lang="en-US" altLang="zh-CN" sz="2400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审核机制</a:t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91650" y="1237317"/>
        <a:ext cx="2208322" cy="1104161"/>
      </dsp:txXfrm>
    </dsp:sp>
    <dsp:sp modelId="{5800E5A2-287E-4609-9A81-1542446C9B9B}">
      <dsp:nvSpPr>
        <dsp:cNvPr id="6" name="任意多边形 5"/>
        <dsp:cNvSpPr/>
      </dsp:nvSpPr>
      <dsp:spPr bwMode="white">
        <a:xfrm>
          <a:off x="5177491" y="1422220"/>
          <a:ext cx="1128291" cy="32380"/>
        </a:xfrm>
        <a:custGeom>
          <a:avLst/>
          <a:gdLst/>
          <a:ahLst/>
          <a:cxnLst/>
          <a:pathLst>
            <a:path w="1777" h="51">
              <a:moveTo>
                <a:pt x="193" y="578"/>
              </a:moveTo>
              <a:lnTo>
                <a:pt x="1584" y="-527"/>
              </a:lnTo>
            </a:path>
          </a:pathLst>
        </a:custGeom>
      </dsp:spPr>
      <dsp:style>
        <a:lnRef idx="2">
          <a:schemeClr val="accent1">
            <a:tint val="80000"/>
          </a:schemeClr>
        </a:lnRef>
        <a:fillRef idx="0">
          <a:schemeClr val="accent1">
            <a:tint val="8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177491" y="1422220"/>
        <a:ext cx="1128291" cy="32380"/>
      </dsp:txXfrm>
    </dsp:sp>
    <dsp:sp modelId="{96D6FF98-D6E4-437A-8DE5-A245A7D77CA2}">
      <dsp:nvSpPr>
        <dsp:cNvPr id="7" name="圆角矩形 6"/>
        <dsp:cNvSpPr/>
      </dsp:nvSpPr>
      <dsp:spPr bwMode="white">
        <a:xfrm>
          <a:off x="6183301" y="767657"/>
          <a:ext cx="3078687" cy="63953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8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 smtClean="0">
              <a:latin typeface="黑体" panose="02010609060101010101" charset="-122"/>
              <a:ea typeface="黑体" panose="02010609060101010101" charset="-122"/>
            </a:rPr>
            <a:t>验证信息加入（需审核）</a:t>
          </a:r>
          <a:endParaRPr lang="zh-CN" altLang="en-US" sz="2000" dirty="0">
            <a:latin typeface="黑体" panose="02010609060101010101" charset="-122"/>
            <a:ea typeface="黑体" panose="02010609060101010101" charset="-122"/>
          </a:endParaRPr>
        </a:p>
      </dsp:txBody>
      <dsp:txXfrm>
        <a:off x="6183301" y="767657"/>
        <a:ext cx="3078687" cy="639530"/>
      </dsp:txXfrm>
    </dsp:sp>
    <dsp:sp modelId="{792AAE1C-386A-426F-B149-DB3F46B8C2CB}">
      <dsp:nvSpPr>
        <dsp:cNvPr id="8" name="任意多边形 7"/>
        <dsp:cNvSpPr/>
      </dsp:nvSpPr>
      <dsp:spPr bwMode="white">
        <a:xfrm>
          <a:off x="5299076" y="1801356"/>
          <a:ext cx="885121" cy="32380"/>
        </a:xfrm>
        <a:custGeom>
          <a:avLst/>
          <a:gdLst/>
          <a:ahLst/>
          <a:cxnLst/>
          <a:pathLst>
            <a:path w="1394" h="51">
              <a:moveTo>
                <a:pt x="1" y="-19"/>
              </a:moveTo>
              <a:lnTo>
                <a:pt x="1392" y="70"/>
              </a:lnTo>
            </a:path>
          </a:pathLst>
        </a:custGeom>
      </dsp:spPr>
      <dsp:style>
        <a:lnRef idx="2">
          <a:schemeClr val="accent1">
            <a:tint val="80000"/>
          </a:schemeClr>
        </a:lnRef>
        <a:fillRef idx="0">
          <a:schemeClr val="accent1">
            <a:tint val="8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299076" y="1801356"/>
        <a:ext cx="885121" cy="32380"/>
      </dsp:txXfrm>
    </dsp:sp>
    <dsp:sp modelId="{784CB3AA-CD46-4805-A87F-5695FD5EB5BB}">
      <dsp:nvSpPr>
        <dsp:cNvPr id="9" name="圆角矩形 8"/>
        <dsp:cNvSpPr/>
      </dsp:nvSpPr>
      <dsp:spPr bwMode="white">
        <a:xfrm>
          <a:off x="6183301" y="1572811"/>
          <a:ext cx="3568802" cy="545765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8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 smtClean="0">
              <a:latin typeface="黑体" panose="02010609060101010101" charset="-122"/>
              <a:ea typeface="黑体" panose="02010609060101010101" charset="-122"/>
            </a:rPr>
            <a:t>允许任何人加入（无需审核）</a:t>
          </a:r>
          <a:endParaRPr lang="zh-CN" altLang="en-US" sz="2000" dirty="0">
            <a:latin typeface="黑体" panose="02010609060101010101" charset="-122"/>
            <a:ea typeface="黑体" panose="02010609060101010101" charset="-122"/>
          </a:endParaRPr>
        </a:p>
      </dsp:txBody>
      <dsp:txXfrm>
        <a:off x="6183301" y="1572811"/>
        <a:ext cx="3568802" cy="545765"/>
      </dsp:txXfrm>
    </dsp:sp>
    <dsp:sp modelId="{705A87FF-63F9-4B86-A3C7-5E3C2034F471}">
      <dsp:nvSpPr>
        <dsp:cNvPr id="10" name="任意多边形 9"/>
        <dsp:cNvSpPr/>
      </dsp:nvSpPr>
      <dsp:spPr bwMode="white">
        <a:xfrm>
          <a:off x="5159561" y="2152343"/>
          <a:ext cx="1164150" cy="32380"/>
        </a:xfrm>
        <a:custGeom>
          <a:avLst/>
          <a:gdLst/>
          <a:ahLst/>
          <a:cxnLst/>
          <a:pathLst>
            <a:path w="1833" h="51">
              <a:moveTo>
                <a:pt x="221" y="-572"/>
              </a:moveTo>
              <a:lnTo>
                <a:pt x="1612" y="623"/>
              </a:lnTo>
            </a:path>
          </a:pathLst>
        </a:custGeom>
      </dsp:spPr>
      <dsp:style>
        <a:lnRef idx="2">
          <a:schemeClr val="accent1">
            <a:tint val="80000"/>
          </a:schemeClr>
        </a:lnRef>
        <a:fillRef idx="0">
          <a:schemeClr val="accent1">
            <a:tint val="8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159561" y="2152343"/>
        <a:ext cx="1164150" cy="32380"/>
      </dsp:txXfrm>
    </dsp:sp>
    <dsp:sp modelId="{1E0EF73B-87A1-4DC7-A623-9BA26982F25B}">
      <dsp:nvSpPr>
        <dsp:cNvPr id="11" name="圆角矩形 10"/>
        <dsp:cNvSpPr/>
      </dsp:nvSpPr>
      <dsp:spPr bwMode="white">
        <a:xfrm>
          <a:off x="6183301" y="2284200"/>
          <a:ext cx="2431053" cy="526939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8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 smtClean="0">
              <a:latin typeface="黑体" panose="02010609060101010101" charset="-122"/>
              <a:ea typeface="黑体" panose="02010609060101010101" charset="-122"/>
            </a:rPr>
            <a:t>拒绝任何人加入</a:t>
          </a:r>
          <a:endParaRPr lang="zh-CN" altLang="en-US" sz="2000" dirty="0">
            <a:latin typeface="黑体" panose="02010609060101010101" charset="-122"/>
            <a:ea typeface="黑体" panose="02010609060101010101" charset="-122"/>
          </a:endParaRPr>
        </a:p>
      </dsp:txBody>
      <dsp:txXfrm>
        <a:off x="6183301" y="2284200"/>
        <a:ext cx="2431053" cy="526939"/>
      </dsp:txXfrm>
    </dsp:sp>
    <dsp:sp modelId="{DB8C219D-B4B9-4791-9AAE-E2B6E1D80504}">
      <dsp:nvSpPr>
        <dsp:cNvPr id="12" name="任意多边形 11"/>
        <dsp:cNvSpPr/>
      </dsp:nvSpPr>
      <dsp:spPr bwMode="white">
        <a:xfrm>
          <a:off x="2191696" y="3409950"/>
          <a:ext cx="916579" cy="32380"/>
        </a:xfrm>
        <a:custGeom>
          <a:avLst/>
          <a:gdLst/>
          <a:ahLst/>
          <a:cxnLst/>
          <a:pathLst>
            <a:path w="1443" h="51">
              <a:moveTo>
                <a:pt x="26" y="-167"/>
              </a:moveTo>
              <a:lnTo>
                <a:pt x="1417" y="218"/>
              </a:lnTo>
            </a:path>
          </a:pathLst>
        </a:custGeom>
      </dsp:spPr>
      <dsp:style>
        <a:lnRef idx="2">
          <a:schemeClr val="accent1">
            <a:tint val="99000"/>
          </a:schemeClr>
        </a:lnRef>
        <a:fillRef idx="0">
          <a:schemeClr val="accent1">
            <a:tint val="99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191696" y="3409950"/>
        <a:ext cx="916579" cy="32380"/>
      </dsp:txXfrm>
    </dsp:sp>
    <dsp:sp modelId="{9FEFFC8A-627E-4E2D-9D20-DCC58CAAFECE}">
      <dsp:nvSpPr>
        <dsp:cNvPr id="13" name="圆角矩形 12"/>
        <dsp:cNvSpPr/>
      </dsp:nvSpPr>
      <dsp:spPr bwMode="white">
        <a:xfrm>
          <a:off x="3091650" y="2996378"/>
          <a:ext cx="2208322" cy="110416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99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黑体" panose="02010609060101010101" charset="-122"/>
              <a:ea typeface="黑体" panose="02010609060101010101" charset="-122"/>
            </a:rPr>
            <a:t>审核</a:t>
          </a: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</a:t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91650" y="2996378"/>
        <a:ext cx="2208322" cy="1104161"/>
      </dsp:txXfrm>
    </dsp:sp>
    <dsp:sp modelId="{CA11D0C8-04F0-4A97-8DC1-FCF1E3ADE5C7}">
      <dsp:nvSpPr>
        <dsp:cNvPr id="14" name="任意多边形 13"/>
        <dsp:cNvSpPr/>
      </dsp:nvSpPr>
      <dsp:spPr bwMode="white">
        <a:xfrm>
          <a:off x="5270414" y="3368002"/>
          <a:ext cx="942445" cy="32380"/>
        </a:xfrm>
        <a:custGeom>
          <a:avLst/>
          <a:gdLst/>
          <a:ahLst/>
          <a:cxnLst/>
          <a:pathLst>
            <a:path w="1484" h="51">
              <a:moveTo>
                <a:pt x="47" y="284"/>
              </a:moveTo>
              <a:lnTo>
                <a:pt x="1438" y="-233"/>
              </a:lnTo>
            </a:path>
          </a:pathLst>
        </a:custGeom>
      </dsp:spPr>
      <dsp:style>
        <a:lnRef idx="2">
          <a:schemeClr val="accent1">
            <a:tint val="80000"/>
          </a:schemeClr>
        </a:lnRef>
        <a:fillRef idx="0">
          <a:schemeClr val="accent1">
            <a:tint val="8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</a:p>
      </dsp:txBody>
      <dsp:txXfrm>
        <a:off x="5270414" y="3368002"/>
        <a:ext cx="942445" cy="32380"/>
      </dsp:txXfrm>
    </dsp:sp>
    <dsp:sp modelId="{447E7E61-5899-458E-B257-A99A46B94C58}">
      <dsp:nvSpPr>
        <dsp:cNvPr id="15" name="圆角矩形 14"/>
        <dsp:cNvSpPr/>
      </dsp:nvSpPr>
      <dsp:spPr bwMode="white">
        <a:xfrm>
          <a:off x="6183301" y="2976763"/>
          <a:ext cx="1443801" cy="486328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8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>
              <a:latin typeface="黑体" panose="02010609060101010101" charset="-122"/>
              <a:ea typeface="黑体" panose="02010609060101010101" charset="-122"/>
            </a:rPr>
            <a:t>录用</a:t>
          </a:r>
          <a:endParaRPr lang="zh-CN" altLang="en-US" sz="2000">
            <a:latin typeface="黑体" panose="02010609060101010101" charset="-122"/>
            <a:ea typeface="黑体" panose="02010609060101010101" charset="-122"/>
          </a:endParaRPr>
        </a:p>
      </dsp:txBody>
      <dsp:txXfrm>
        <a:off x="6183301" y="2976763"/>
        <a:ext cx="1443801" cy="486328"/>
      </dsp:txXfrm>
    </dsp:sp>
    <dsp:sp modelId="{C965F9F5-2720-4C7D-AE54-003AAA53B503}">
      <dsp:nvSpPr>
        <dsp:cNvPr id="16" name="任意多边形 15"/>
        <dsp:cNvSpPr/>
      </dsp:nvSpPr>
      <dsp:spPr bwMode="white">
        <a:xfrm>
          <a:off x="5270858" y="3695256"/>
          <a:ext cx="941557" cy="32380"/>
        </a:xfrm>
        <a:custGeom>
          <a:avLst/>
          <a:gdLst/>
          <a:ahLst/>
          <a:cxnLst/>
          <a:pathLst>
            <a:path w="1483" h="51">
              <a:moveTo>
                <a:pt x="46" y="-231"/>
              </a:moveTo>
              <a:lnTo>
                <a:pt x="1437" y="282"/>
              </a:lnTo>
            </a:path>
          </a:pathLst>
        </a:custGeom>
      </dsp:spPr>
      <dsp:style>
        <a:lnRef idx="2">
          <a:schemeClr val="accent1">
            <a:tint val="80000"/>
          </a:schemeClr>
        </a:lnRef>
        <a:fillRef idx="0">
          <a:schemeClr val="accent1">
            <a:tint val="8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</a:p>
      </dsp:txBody>
      <dsp:txXfrm>
        <a:off x="5270858" y="3695256"/>
        <a:ext cx="941557" cy="32380"/>
      </dsp:txXfrm>
    </dsp:sp>
    <dsp:sp modelId="{3F53D06F-E612-43B7-A8B2-D5512CBAC62E}">
      <dsp:nvSpPr>
        <dsp:cNvPr id="17" name="圆角矩形 16"/>
        <dsp:cNvSpPr/>
      </dsp:nvSpPr>
      <dsp:spPr bwMode="white">
        <a:xfrm>
          <a:off x="6183301" y="3628714"/>
          <a:ext cx="1441239" cy="49144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8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>
              <a:latin typeface="黑体" panose="02010609060101010101" charset="-122"/>
              <a:ea typeface="黑体" panose="02010609060101010101" charset="-122"/>
            </a:rPr>
            <a:t>驳回</a:t>
          </a:r>
          <a:endParaRPr lang="zh-CN" sz="2000">
            <a:latin typeface="黑体" panose="02010609060101010101" charset="-122"/>
            <a:ea typeface="黑体" panose="02010609060101010101" charset="-122"/>
          </a:endParaRPr>
        </a:p>
      </dsp:txBody>
      <dsp:txXfrm>
        <a:off x="6183301" y="3628714"/>
        <a:ext cx="1441239" cy="491440"/>
      </dsp:txXfrm>
    </dsp:sp>
    <dsp:sp modelId="{12D3D43D-B9D7-4742-9878-16031CAE8E9C}">
      <dsp:nvSpPr>
        <dsp:cNvPr id="18" name="任意多边形 17"/>
        <dsp:cNvSpPr/>
      </dsp:nvSpPr>
      <dsp:spPr bwMode="white">
        <a:xfrm>
          <a:off x="1773381" y="4044842"/>
          <a:ext cx="1753210" cy="32380"/>
        </a:xfrm>
        <a:custGeom>
          <a:avLst/>
          <a:gdLst/>
          <a:ahLst/>
          <a:cxnLst/>
          <a:pathLst>
            <a:path w="2761" h="51">
              <a:moveTo>
                <a:pt x="685" y="-1167"/>
              </a:moveTo>
              <a:lnTo>
                <a:pt x="2076" y="1218"/>
              </a:lnTo>
            </a:path>
          </a:pathLst>
        </a:custGeom>
      </dsp:spPr>
      <dsp:style>
        <a:lnRef idx="2">
          <a:schemeClr val="accent1">
            <a:tint val="99000"/>
          </a:schemeClr>
        </a:lnRef>
        <a:fillRef idx="0">
          <a:schemeClr val="accent1">
            <a:tint val="99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1773381" y="4044842"/>
        <a:ext cx="1753210" cy="32380"/>
      </dsp:txXfrm>
    </dsp:sp>
    <dsp:sp modelId="{E7C3916B-5ACE-45C7-A527-4D45EFC91F84}">
      <dsp:nvSpPr>
        <dsp:cNvPr id="19" name="圆角矩形 18"/>
        <dsp:cNvSpPr/>
      </dsp:nvSpPr>
      <dsp:spPr bwMode="white">
        <a:xfrm>
          <a:off x="3091650" y="4266163"/>
          <a:ext cx="2208322" cy="110416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tint val="99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 smtClean="0">
              <a:latin typeface="黑体" panose="02010609060101010101" charset="-122"/>
              <a:ea typeface="黑体" panose="02010609060101010101" charset="-122"/>
            </a:rPr>
            <a:t>移除</a:t>
          </a:r>
          <a:r>
            <a: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志愿者</a:t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91650" y="4266163"/>
        <a:ext cx="2208322" cy="1104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674350" cy="501650"/>
        <a:chOff x="0" y="0"/>
        <a:chExt cx="10674350" cy="501650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选择账户类型</a:t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0" y="0"/>
        <a:ext cx="2052760" cy="501650"/>
      </dsp:txXfrm>
    </dsp:sp>
    <dsp:sp modelId="{8A5CF0CE-3323-464D-9C63-05C1BDB053F5}">
      <dsp:nvSpPr>
        <dsp:cNvPr id="4" name="右箭头 3"/>
        <dsp:cNvSpPr/>
      </dsp:nvSpPr>
      <dsp:spPr bwMode="white">
        <a:xfrm>
          <a:off x="2245719" y="0"/>
          <a:ext cx="435185" cy="501650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0"/>
            <a:satOff val="0"/>
            <a:lumOff val="0"/>
            <a:alpha val="100000"/>
          </a:schemeClr>
        </a:lnRef>
        <a:fillRef idx="3">
          <a:schemeClr val="accent1">
            <a:shade val="9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245719" y="0"/>
        <a:ext cx="435185" cy="501650"/>
      </dsp:txXfrm>
    </dsp:sp>
    <dsp:sp modelId="{552FB8E7-A5FB-4CC3-94C3-CE0BDF19F9F1}">
      <dsp:nvSpPr>
        <dsp:cNvPr id="5" name="圆角矩形 4"/>
        <dsp:cNvSpPr/>
      </dsp:nvSpPr>
      <dsp:spPr bwMode="white">
        <a:xfrm>
          <a:off x="2873863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-139999"/>
            <a:satOff val="-15032"/>
            <a:lumOff val="11765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身份核验</a:t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2873863" y="0"/>
        <a:ext cx="2052760" cy="501650"/>
      </dsp:txXfrm>
    </dsp:sp>
    <dsp:sp modelId="{353C3794-50AA-4D44-83C9-CE28317C3317}">
      <dsp:nvSpPr>
        <dsp:cNvPr id="6" name="右箭头 5"/>
        <dsp:cNvSpPr/>
      </dsp:nvSpPr>
      <dsp:spPr bwMode="white">
        <a:xfrm>
          <a:off x="5119582" y="0"/>
          <a:ext cx="435185" cy="501650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-210000"/>
            <a:satOff val="-22352"/>
            <a:lumOff val="16667"/>
            <a:alpha val="100000"/>
          </a:schemeClr>
        </a:lnRef>
        <a:fillRef idx="3">
          <a:schemeClr val="accent1">
            <a:shade val="90000"/>
            <a:hueOff val="-210000"/>
            <a:satOff val="-22352"/>
            <a:lumOff val="1666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119582" y="0"/>
        <a:ext cx="435185" cy="501650"/>
      </dsp:txXfrm>
    </dsp:sp>
    <dsp:sp modelId="{A1E15D63-E1FF-4A28-A04F-A2B65927BC31}">
      <dsp:nvSpPr>
        <dsp:cNvPr id="7" name="圆角矩形 6"/>
        <dsp:cNvSpPr/>
      </dsp:nvSpPr>
      <dsp:spPr bwMode="white">
        <a:xfrm>
          <a:off x="5747727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-279999"/>
            <a:satOff val="-30064"/>
            <a:lumOff val="23529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人脸核验</a:t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5747727" y="0"/>
        <a:ext cx="2052760" cy="501650"/>
      </dsp:txXfrm>
    </dsp:sp>
    <dsp:sp modelId="{7DE7AA1E-D57D-4D2C-A99C-D026B942FFD0}">
      <dsp:nvSpPr>
        <dsp:cNvPr id="8" name="右箭头 7"/>
        <dsp:cNvSpPr/>
      </dsp:nvSpPr>
      <dsp:spPr bwMode="white">
        <a:xfrm>
          <a:off x="7993446" y="0"/>
          <a:ext cx="435185" cy="501650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-420000"/>
            <a:satOff val="-44705"/>
            <a:lumOff val="33333"/>
            <a:alpha val="100000"/>
          </a:schemeClr>
        </a:lnRef>
        <a:fillRef idx="3">
          <a:schemeClr val="accent1">
            <a:shade val="90000"/>
            <a:hueOff val="-420000"/>
            <a:satOff val="-44705"/>
            <a:lumOff val="3333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</a:p>
      </dsp:txBody>
      <dsp:txXfrm>
        <a:off x="7993446" y="0"/>
        <a:ext cx="435185" cy="501650"/>
      </dsp:txXfrm>
    </dsp:sp>
    <dsp:sp modelId="{F6414DBB-BC80-4C5D-8B99-BC0F2637C5A6}">
      <dsp:nvSpPr>
        <dsp:cNvPr id="9" name="圆角矩形 8"/>
        <dsp:cNvSpPr/>
      </dsp:nvSpPr>
      <dsp:spPr bwMode="white">
        <a:xfrm>
          <a:off x="8621590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-420000"/>
            <a:satOff val="-45097"/>
            <a:lumOff val="35294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 b="1">
              <a:latin typeface="黑体" panose="02010609060101010101" charset="-122"/>
              <a:ea typeface="黑体" panose="02010609060101010101" charset="-122"/>
            </a:rPr>
            <a:t>修改信息</a:t>
          </a:r>
          <a:endParaRPr lang="zh-CN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8621590" y="0"/>
        <a:ext cx="2052760" cy="5016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674350" cy="501650"/>
        <a:chOff x="0" y="0"/>
        <a:chExt cx="10674350" cy="501650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选择账户类型</a:t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0" y="0"/>
        <a:ext cx="2052760" cy="501650"/>
      </dsp:txXfrm>
    </dsp:sp>
    <dsp:sp modelId="{8A5CF0CE-3323-464D-9C63-05C1BDB053F5}">
      <dsp:nvSpPr>
        <dsp:cNvPr id="4" name="右箭头 3"/>
        <dsp:cNvSpPr/>
      </dsp:nvSpPr>
      <dsp:spPr bwMode="white">
        <a:xfrm>
          <a:off x="2245719" y="0"/>
          <a:ext cx="435185" cy="501650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0"/>
            <a:satOff val="0"/>
            <a:lumOff val="0"/>
            <a:alpha val="100000"/>
          </a:schemeClr>
        </a:lnRef>
        <a:fillRef idx="3">
          <a:schemeClr val="accent1">
            <a:shade val="9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245719" y="0"/>
        <a:ext cx="435185" cy="501650"/>
      </dsp:txXfrm>
    </dsp:sp>
    <dsp:sp modelId="{552FB8E7-A5FB-4CC3-94C3-CE0BDF19F9F1}">
      <dsp:nvSpPr>
        <dsp:cNvPr id="5" name="圆角矩形 4"/>
        <dsp:cNvSpPr/>
      </dsp:nvSpPr>
      <dsp:spPr bwMode="white">
        <a:xfrm>
          <a:off x="2873863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-139999"/>
            <a:satOff val="-15032"/>
            <a:lumOff val="11765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负责人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身份核验</a:t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2873863" y="0"/>
        <a:ext cx="2052760" cy="501650"/>
      </dsp:txXfrm>
    </dsp:sp>
    <dsp:sp modelId="{353C3794-50AA-4D44-83C9-CE28317C3317}">
      <dsp:nvSpPr>
        <dsp:cNvPr id="6" name="右箭头 5"/>
        <dsp:cNvSpPr/>
      </dsp:nvSpPr>
      <dsp:spPr bwMode="white">
        <a:xfrm>
          <a:off x="5119582" y="0"/>
          <a:ext cx="435185" cy="501650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-210000"/>
            <a:satOff val="-22352"/>
            <a:lumOff val="16667"/>
            <a:alpha val="100000"/>
          </a:schemeClr>
        </a:lnRef>
        <a:fillRef idx="3">
          <a:schemeClr val="accent1">
            <a:shade val="90000"/>
            <a:hueOff val="-210000"/>
            <a:satOff val="-22352"/>
            <a:lumOff val="1666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119582" y="0"/>
        <a:ext cx="435185" cy="501650"/>
      </dsp:txXfrm>
    </dsp:sp>
    <dsp:sp modelId="{A1E15D63-E1FF-4A28-A04F-A2B65927BC31}">
      <dsp:nvSpPr>
        <dsp:cNvPr id="7" name="圆角矩形 6"/>
        <dsp:cNvSpPr/>
      </dsp:nvSpPr>
      <dsp:spPr bwMode="white">
        <a:xfrm>
          <a:off x="5747727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-279999"/>
            <a:satOff val="-30064"/>
            <a:lumOff val="23529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负责人</a:t>
          </a:r>
          <a:r>
            <a:rPr lang="zh-CN" altLang="en-US" sz="2000" b="1">
              <a:latin typeface="黑体" panose="02010609060101010101" charset="-122"/>
              <a:ea typeface="黑体" panose="02010609060101010101" charset="-122"/>
            </a:rPr>
            <a:t>人脸核验</a:t>
          </a:r>
          <a:endParaRPr lang="zh-CN" altLang="en-US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5747727" y="0"/>
        <a:ext cx="2052760" cy="501650"/>
      </dsp:txXfrm>
    </dsp:sp>
    <dsp:sp modelId="{7DE7AA1E-D57D-4D2C-A99C-D026B942FFD0}">
      <dsp:nvSpPr>
        <dsp:cNvPr id="8" name="右箭头 7"/>
        <dsp:cNvSpPr/>
      </dsp:nvSpPr>
      <dsp:spPr bwMode="white">
        <a:xfrm>
          <a:off x="7993446" y="0"/>
          <a:ext cx="435185" cy="501650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shade val="90000"/>
            <a:hueOff val="-420000"/>
            <a:satOff val="-44705"/>
            <a:lumOff val="33333"/>
            <a:alpha val="100000"/>
          </a:schemeClr>
        </a:lnRef>
        <a:fillRef idx="3">
          <a:schemeClr val="accent1">
            <a:shade val="90000"/>
            <a:hueOff val="-420000"/>
            <a:satOff val="-44705"/>
            <a:lumOff val="33333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</a:p>
      </dsp:txBody>
      <dsp:txXfrm>
        <a:off x="7993446" y="0"/>
        <a:ext cx="435185" cy="501650"/>
      </dsp:txXfrm>
    </dsp:sp>
    <dsp:sp modelId="{F6414DBB-BC80-4C5D-8B99-BC0F2637C5A6}">
      <dsp:nvSpPr>
        <dsp:cNvPr id="9" name="圆角矩形 8"/>
        <dsp:cNvSpPr/>
      </dsp:nvSpPr>
      <dsp:spPr bwMode="white">
        <a:xfrm>
          <a:off x="8621590" y="0"/>
          <a:ext cx="2052760" cy="501650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>
            <a:shade val="80000"/>
            <a:hueOff val="-420000"/>
            <a:satOff val="-45097"/>
            <a:lumOff val="35294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76200" tIns="76200" rIns="76200" bIns="762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000" b="1">
              <a:latin typeface="黑体" panose="02010609060101010101" charset="-122"/>
              <a:ea typeface="黑体" panose="02010609060101010101" charset="-122"/>
            </a:rPr>
            <a:t>修改信息</a:t>
          </a:r>
          <a:endParaRPr lang="zh-CN" sz="2000" b="1">
            <a:latin typeface="黑体" panose="02010609060101010101" charset="-122"/>
            <a:ea typeface="黑体" panose="02010609060101010101" charset="-122"/>
          </a:endParaRPr>
        </a:p>
      </dsp:txBody>
      <dsp:txXfrm>
        <a:off x="8621590" y="0"/>
        <a:ext cx="2052760" cy="501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33F80-539D-4707-9841-183974CC1F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60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19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765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49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849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96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96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70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870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90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890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11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911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31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931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52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952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72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972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93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993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13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013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34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034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21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75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075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957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095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16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116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5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259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4259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16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116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16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116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6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36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136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42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542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45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45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861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6861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06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727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47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56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565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565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76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76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76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97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97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597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53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53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853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94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94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894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14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14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914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</a:rPr>
            </a:fld>
            <a:endParaRPr lang="zh-CN" altLang="en-US" sz="120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7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jpeg"/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jpe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7.jpeg"/><Relationship Id="rId3" Type="http://schemas.openxmlformats.org/officeDocument/2006/relationships/image" Target="../media/image65.jpe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7.png"/><Relationship Id="rId3" Type="http://schemas.openxmlformats.org/officeDocument/2006/relationships/image" Target="../media/image27.jpeg"/><Relationship Id="rId2" Type="http://schemas.openxmlformats.org/officeDocument/2006/relationships/image" Target="../media/image66.jpeg"/><Relationship Id="rId1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7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65.jpeg"/><Relationship Id="rId4" Type="http://schemas.openxmlformats.org/officeDocument/2006/relationships/image" Target="../media/image25.jpeg"/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70.jpeg"/><Relationship Id="rId3" Type="http://schemas.openxmlformats.org/officeDocument/2006/relationships/image" Target="../media/image32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9" Type="http://schemas.microsoft.com/office/2007/relationships/diagramDrawing" Target="../diagrams/drawing2.xml"/><Relationship Id="rId8" Type="http://schemas.openxmlformats.org/officeDocument/2006/relationships/diagramColors" Target="../diagrams/colors2.xml"/><Relationship Id="rId7" Type="http://schemas.openxmlformats.org/officeDocument/2006/relationships/diagramQuickStyle" Target="../diagrams/quickStyl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6.png"/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2" Type="http://schemas.openxmlformats.org/officeDocument/2006/relationships/notesSlide" Target="../notesSlides/notesSlide56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0.xml"/><Relationship Id="rId1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9" Type="http://schemas.microsoft.com/office/2007/relationships/diagramDrawing" Target="../diagrams/drawing3.xml"/><Relationship Id="rId8" Type="http://schemas.openxmlformats.org/officeDocument/2006/relationships/diagramColors" Target="../diagrams/colors3.xml"/><Relationship Id="rId7" Type="http://schemas.openxmlformats.org/officeDocument/2006/relationships/diagramQuickStyle" Target="../diagrams/quickStyle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7.png"/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2" Type="http://schemas.openxmlformats.org/officeDocument/2006/relationships/notesSlide" Target="../notesSlides/notesSlide57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1.xml"/><Relationship Id="rId1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 bwMode="auto">
          <a:xfrm>
            <a:off x="5475817" y="1270"/>
            <a:ext cx="6716183" cy="6854825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Freeform 9"/>
          <p:cNvSpPr/>
          <p:nvPr/>
        </p:nvSpPr>
        <p:spPr bwMode="auto">
          <a:xfrm>
            <a:off x="8905461" y="3630414"/>
            <a:ext cx="3286538" cy="3227586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452451" y="426058"/>
            <a:ext cx="551745" cy="5517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410990" y="426058"/>
            <a:ext cx="12852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spc="6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2023</a:t>
            </a:r>
            <a:endParaRPr lang="zh-CN" altLang="en-US" sz="28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962107" y="3746763"/>
            <a:ext cx="2436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gradFill>
                  <a:gsLst>
                    <a:gs pos="0">
                      <a:schemeClr val="accent1"/>
                    </a:gs>
                    <a:gs pos="43000">
                      <a:schemeClr val="accent2"/>
                    </a:gs>
                  </a:gsLst>
                  <a:lin ang="108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rPr>
              <a:t>“</a:t>
            </a:r>
            <a:endParaRPr lang="zh-CN" altLang="en-US" sz="16600" dirty="0">
              <a:gradFill>
                <a:gsLst>
                  <a:gs pos="0">
                    <a:schemeClr val="accent1"/>
                  </a:gs>
                  <a:gs pos="43000">
                    <a:schemeClr val="accent2"/>
                  </a:gs>
                </a:gsLst>
                <a:lin ang="10800000" scaled="1"/>
              </a:gradFill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8" name="半闭框 6"/>
          <p:cNvSpPr/>
          <p:nvPr/>
        </p:nvSpPr>
        <p:spPr>
          <a:xfrm rot="5400000">
            <a:off x="7642979" y="1662031"/>
            <a:ext cx="809804" cy="776251"/>
          </a:xfrm>
          <a:prstGeom prst="halfFrame">
            <a:avLst>
              <a:gd name="adj1" fmla="val 5058"/>
              <a:gd name="adj2" fmla="val 4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9" name="PA-矩形 3"/>
          <p:cNvSpPr/>
          <p:nvPr>
            <p:custDataLst>
              <p:tags r:id="rId1"/>
            </p:custDataLst>
          </p:nvPr>
        </p:nvSpPr>
        <p:spPr>
          <a:xfrm>
            <a:off x="452120" y="2291715"/>
            <a:ext cx="720788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思源黑体" panose="020B0500000000000000" pitchFamily="34" charset="-122"/>
              </a:rPr>
              <a:t>“桂志愿”系统操作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字魂35号-经典雅黑" panose="02000000000000000000" pitchFamily="2" charset="-122"/>
              <a:ea typeface="字魂35号-经典雅黑" panose="02000000000000000000" pitchFamily="2" charset="-122"/>
              <a:sym typeface="思源黑体" panose="020B0500000000000000" pitchFamily="34" charset="-122"/>
            </a:endParaRPr>
          </a:p>
        </p:txBody>
      </p:sp>
      <p:sp>
        <p:nvSpPr>
          <p:cNvPr id="10" name="PA-文本框 6"/>
          <p:cNvSpPr txBox="1"/>
          <p:nvPr>
            <p:custDataLst>
              <p:tags r:id="rId2"/>
            </p:custDataLst>
          </p:nvPr>
        </p:nvSpPr>
        <p:spPr>
          <a:xfrm>
            <a:off x="3183964" y="4067939"/>
            <a:ext cx="6537168" cy="758190"/>
          </a:xfrm>
          <a:prstGeom prst="rect">
            <a:avLst/>
          </a:prstGeom>
          <a:solidFill>
            <a:schemeClr val="tx1">
              <a:alpha val="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fontAlgn="auto">
              <a:lnSpc>
                <a:spcPts val="2600"/>
              </a:lnSpc>
            </a:pPr>
            <a:r>
              <a:rPr lang="en-US" altLang="zh-CN" sz="3200" spc="300" dirty="0">
                <a:solidFill>
                  <a:schemeClr val="accent1"/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   </a:t>
            </a:r>
            <a:r>
              <a:rPr lang="zh-CN" altLang="en-US" sz="3200" spc="300" dirty="0">
                <a:solidFill>
                  <a:schemeClr val="accent1"/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桂林市文明办</a:t>
            </a:r>
            <a:r>
              <a:rPr lang="en-US" altLang="zh-CN" sz="3200" spc="300" dirty="0">
                <a:solidFill>
                  <a:schemeClr val="accent1"/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 2023.08</a:t>
            </a:r>
            <a:endParaRPr lang="en-US" altLang="zh-CN" sz="3200" spc="300" dirty="0">
              <a:solidFill>
                <a:schemeClr val="accent1"/>
              </a:solidFill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  <a:p>
            <a:pPr fontAlgn="auto">
              <a:lnSpc>
                <a:spcPts val="2600"/>
              </a:lnSpc>
            </a:pPr>
            <a:endParaRPr lang="en-US" altLang="zh-CN" sz="1600" spc="300" dirty="0">
              <a:solidFill>
                <a:schemeClr val="accent1"/>
              </a:solidFill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879348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（五）</a:t>
              </a:r>
              <a:r>
                <a:rPr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修改基础信息、密码及手机号码</a:t>
              </a:r>
              <a:endParaRPr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175" y="1431290"/>
            <a:ext cx="6694488" cy="709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2140903"/>
            <a:ext cx="6694488" cy="2803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63" name="矩形 17"/>
          <p:cNvSpPr/>
          <p:nvPr/>
        </p:nvSpPr>
        <p:spPr>
          <a:xfrm>
            <a:off x="7192963" y="1430973"/>
            <a:ext cx="4811712" cy="3553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fontAlgn="auto">
              <a:lnSpc>
                <a:spcPts val="3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1、登录账户后，点击网页右上角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姓名，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“个人中心”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ts val="3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“我的信息”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，点击“基础信息”旁的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“修改信息”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可修改固定电话、邮箱、</a:t>
            </a:r>
            <a:r>
              <a:rPr lang="zh-C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居住区域（此项与活跃度区域划分有关）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、详细地址等基础信息，拉至最下方，点击“保存”；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ts val="3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点击“安全设置”，可修改账户密码和手机号码。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769874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（六）申请加入志愿服务组织（团队）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43009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547688" y="1290955"/>
            <a:ext cx="5459412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0" name="图片 15"/>
          <p:cNvPicPr/>
          <p:nvPr/>
        </p:nvPicPr>
        <p:blipFill>
          <a:blip r:embed="rId2"/>
          <a:stretch>
            <a:fillRect/>
          </a:stretch>
        </p:blipFill>
        <p:spPr>
          <a:xfrm>
            <a:off x="547688" y="3667443"/>
            <a:ext cx="5457825" cy="1816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矩形 5"/>
          <p:cNvSpPr/>
          <p:nvPr/>
        </p:nvSpPr>
        <p:spPr>
          <a:xfrm>
            <a:off x="6425565" y="1211580"/>
            <a:ext cx="5461000" cy="4323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、在“桂志愿”网站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“志愿组织（团队）”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，进入志愿服务团队展示页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可根据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区域、服务类型、队伍类型、团队人数、关键词等搜索团队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团队详情页，点击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“加入团队”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，申请加入团队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28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4、加入团队后，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团队联系人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审核。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2800"/>
              </a:lnSpc>
              <a:spcAft>
                <a:spcPts val="600"/>
              </a:spcAft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2800"/>
              </a:lnSpc>
              <a:spcAft>
                <a:spcPts val="600"/>
              </a:spcAft>
            </a:pPr>
            <a:r>
              <a:rPr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注：每个志愿者最多可申请加入</a:t>
            </a:r>
            <a:r>
              <a:rPr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个志愿组织（团队）。</a:t>
            </a:r>
            <a:endParaRPr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764984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（七）报名参加志愿项目（活动）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45057" name="图片 11"/>
          <p:cNvPicPr/>
          <p:nvPr/>
        </p:nvPicPr>
        <p:blipFill>
          <a:blip r:embed="rId1"/>
          <a:srcRect t="1231"/>
          <a:stretch>
            <a:fillRect/>
          </a:stretch>
        </p:blipFill>
        <p:spPr>
          <a:xfrm>
            <a:off x="492125" y="1066165"/>
            <a:ext cx="5481638" cy="2620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8" name="图片 14"/>
          <p:cNvPicPr/>
          <p:nvPr/>
        </p:nvPicPr>
        <p:blipFill>
          <a:blip r:embed="rId2"/>
          <a:stretch>
            <a:fillRect/>
          </a:stretch>
        </p:blipFill>
        <p:spPr>
          <a:xfrm>
            <a:off x="441325" y="3687128"/>
            <a:ext cx="5583238" cy="226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矩形 5"/>
          <p:cNvSpPr/>
          <p:nvPr/>
        </p:nvSpPr>
        <p:spPr>
          <a:xfrm>
            <a:off x="6465888" y="1309370"/>
            <a:ext cx="5389562" cy="441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、在“桂志愿”网站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“志愿项目（活动）”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，进入志愿项目展示页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可根据项目区域、服务类型、项目状态、项目时长、招募人数、关键词等搜索项目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项目详情页，点击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“我要报名”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，申请报名项目。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项目联系人审核通过后，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录用结果将通过网站右上角站内信息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通知志愿者。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20000">
            <a:off x="9190990" y="4925695"/>
            <a:ext cx="349250" cy="3632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641921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（八）服务证明下载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40963" name="矩形 17"/>
          <p:cNvSpPr/>
          <p:nvPr/>
        </p:nvSpPr>
        <p:spPr>
          <a:xfrm>
            <a:off x="7137718" y="1679893"/>
            <a:ext cx="4811712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、登录账户后，点击网页右上角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“个人中心”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2、点击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“服务证明”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，点击“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服务时间证书下载”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“服务时间明细下载”下载表格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3、下载后找团队负责人签字盖章。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745" y="1381760"/>
            <a:ext cx="5837555" cy="378269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/>
          <p:cNvGrpSpPr/>
          <p:nvPr/>
        </p:nvGrpSpPr>
        <p:grpSpPr>
          <a:xfrm>
            <a:off x="27305" y="3175"/>
            <a:ext cx="12192000" cy="6854825"/>
            <a:chOff x="0" y="3175"/>
            <a:chExt cx="12192000" cy="6854825"/>
          </a:xfrm>
        </p:grpSpPr>
        <p:sp>
          <p:nvSpPr>
            <p:cNvPr id="9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88556" y="381405"/>
              <a:ext cx="2158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输入您的标题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11489025" y="335281"/>
            <a:ext cx="355600" cy="355600"/>
          </a:xfrm>
          <a:custGeom>
            <a:avLst/>
            <a:gdLst>
              <a:gd name="connsiteX0" fmla="*/ 0 w 355600"/>
              <a:gd name="connsiteY0" fmla="*/ 355600 h 355600"/>
              <a:gd name="connsiteX1" fmla="*/ 0 w 355600"/>
              <a:gd name="connsiteY1" fmla="*/ 79022 h 355600"/>
              <a:gd name="connsiteX2" fmla="*/ 0 w 355600"/>
              <a:gd name="connsiteY2" fmla="*/ 0 h 355600"/>
              <a:gd name="connsiteX3" fmla="*/ 79022 w 355600"/>
              <a:gd name="connsiteY3" fmla="*/ 0 h 355600"/>
              <a:gd name="connsiteX4" fmla="*/ 355600 w 355600"/>
              <a:gd name="connsiteY4" fmla="*/ 0 h 355600"/>
              <a:gd name="connsiteX5" fmla="*/ 355600 w 355600"/>
              <a:gd name="connsiteY5" fmla="*/ 79022 h 355600"/>
              <a:gd name="connsiteX6" fmla="*/ 79022 w 355600"/>
              <a:gd name="connsiteY6" fmla="*/ 79022 h 355600"/>
              <a:gd name="connsiteX7" fmla="*/ 79022 w 355600"/>
              <a:gd name="connsiteY7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" h="355600">
                <a:moveTo>
                  <a:pt x="0" y="355600"/>
                </a:moveTo>
                <a:lnTo>
                  <a:pt x="0" y="79022"/>
                </a:lnTo>
                <a:lnTo>
                  <a:pt x="0" y="0"/>
                </a:lnTo>
                <a:lnTo>
                  <a:pt x="79022" y="0"/>
                </a:lnTo>
                <a:lnTo>
                  <a:pt x="355600" y="0"/>
                </a:lnTo>
                <a:lnTo>
                  <a:pt x="355600" y="79022"/>
                </a:lnTo>
                <a:lnTo>
                  <a:pt x="79022" y="79022"/>
                </a:lnTo>
                <a:lnTo>
                  <a:pt x="79022" y="355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3" name="任意形状 12"/>
          <p:cNvSpPr/>
          <p:nvPr/>
        </p:nvSpPr>
        <p:spPr>
          <a:xfrm>
            <a:off x="-94615" y="0"/>
            <a:ext cx="6464020" cy="6858000"/>
          </a:xfrm>
          <a:custGeom>
            <a:avLst/>
            <a:gdLst>
              <a:gd name="connsiteX0" fmla="*/ 25435 w 6464020"/>
              <a:gd name="connsiteY0" fmla="*/ 0 h 6858000"/>
              <a:gd name="connsiteX1" fmla="*/ 3035989 w 6464020"/>
              <a:gd name="connsiteY1" fmla="*/ 0 h 6858000"/>
              <a:gd name="connsiteX2" fmla="*/ 6464020 w 6464020"/>
              <a:gd name="connsiteY2" fmla="*/ 3408528 h 6858000"/>
              <a:gd name="connsiteX3" fmla="*/ 4967331 w 6464020"/>
              <a:gd name="connsiteY3" fmla="*/ 4913781 h 6858000"/>
              <a:gd name="connsiteX4" fmla="*/ 4956721 w 6464020"/>
              <a:gd name="connsiteY4" fmla="*/ 4903232 h 6858000"/>
              <a:gd name="connsiteX5" fmla="*/ 3001953 w 6464020"/>
              <a:gd name="connsiteY5" fmla="*/ 6858000 h 6858000"/>
              <a:gd name="connsiteX6" fmla="*/ 0 w 6464020"/>
              <a:gd name="connsiteY6" fmla="*/ 6858000 h 6858000"/>
              <a:gd name="connsiteX7" fmla="*/ 3451464 w 6464020"/>
              <a:gd name="connsiteY7" fmla="*/ 34065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4020" h="6858000">
                <a:moveTo>
                  <a:pt x="25435" y="0"/>
                </a:moveTo>
                <a:lnTo>
                  <a:pt x="3035989" y="0"/>
                </a:lnTo>
                <a:lnTo>
                  <a:pt x="6464020" y="3408528"/>
                </a:lnTo>
                <a:lnTo>
                  <a:pt x="4967331" y="4913781"/>
                </a:lnTo>
                <a:lnTo>
                  <a:pt x="4956721" y="4903232"/>
                </a:lnTo>
                <a:lnTo>
                  <a:pt x="3001953" y="6858000"/>
                </a:lnTo>
                <a:lnTo>
                  <a:pt x="0" y="6858000"/>
                </a:lnTo>
                <a:lnTo>
                  <a:pt x="3451464" y="3406537"/>
                </a:lnTo>
                <a:close/>
              </a:path>
            </a:pathLst>
          </a:custGeom>
          <a:blipFill rotWithShape="1">
            <a:blip r:embed="rId1"/>
            <a:stretch>
              <a:fillRect l="-30821" r="-30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90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6233160" y="2426970"/>
            <a:ext cx="59861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/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二、志愿者微信端操作</a:t>
            </a:r>
            <a:endParaRPr lang="zh-CN" altLang="en-US" sz="32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7469957" y="3814704"/>
            <a:ext cx="3730928" cy="111569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defTabSz="1217930">
              <a:lnSpc>
                <a:spcPts val="2000"/>
              </a:lnSpc>
              <a:defRPr/>
            </a:pP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微信公众号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：桂志愿云</a:t>
            </a:r>
            <a:endParaRPr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lvl="0" defTabSz="1217930">
              <a:lnSpc>
                <a:spcPts val="2000"/>
              </a:lnSpc>
              <a:defRPr/>
            </a:pPr>
            <a:endParaRPr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lvl="0" defTabSz="1217930">
              <a:lnSpc>
                <a:spcPts val="2000"/>
              </a:lnSpc>
              <a:defRPr/>
            </a:pPr>
            <a:r>
              <a:rPr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注意：非“桂志愿云”微信小程序</a:t>
            </a:r>
            <a:endParaRPr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lvl="0" defTabSz="1217930">
              <a:lnSpc>
                <a:spcPts val="2000"/>
              </a:lnSpc>
              <a:defRPr/>
            </a:pP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" name="图片 1" descr="17935325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" y="2329815"/>
            <a:ext cx="2037715" cy="2036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72523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" name="文本框 17"/>
            <p:cNvSpPr txBox="1"/>
            <p:nvPr/>
          </p:nvSpPr>
          <p:spPr>
            <a:xfrm>
              <a:off x="1088473" y="381635"/>
              <a:ext cx="47885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（一）志愿者注册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 descr="/home/gxxc/Desktop/22222.jpg222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03855" y="1193800"/>
            <a:ext cx="2177415" cy="4055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/home/gxxc/Desktop/3.jpg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857240" y="1195070"/>
            <a:ext cx="2054225" cy="40563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右箭头 16"/>
          <p:cNvSpPr/>
          <p:nvPr/>
        </p:nvSpPr>
        <p:spPr>
          <a:xfrm>
            <a:off x="5220335" y="323373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292" name="矩形 7"/>
          <p:cNvSpPr/>
          <p:nvPr/>
        </p:nvSpPr>
        <p:spPr>
          <a:xfrm>
            <a:off x="7911465" y="840740"/>
            <a:ext cx="4145280" cy="5477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lnSpc>
                <a:spcPts val="3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关注“桂志愿云”微信公众号，点击菜单栏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“桂志愿”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，进入首页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3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志愿者注册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，进入注册页面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3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按提示要求填写注册信息，填写完毕后点击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“提交”</a:t>
            </a:r>
            <a:r>
              <a:rPr lang="zh-CN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（“居住区域”建议填到村或社区一级，此项与活跃度区域划分有关）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3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实名认证通过后，提交信息成功，完成志愿者注册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若实名认证不通过，请核实填写的信息，重新填写并再次提交完成校验。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3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5、目前系统仅支持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内地居民和台湾同胞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注册，不支持港澳同胞及境外人员（如外国留学生）注册。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3000"/>
              </a:lnSpc>
            </a:pP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ts val="3000"/>
              </a:lnSpc>
            </a:pP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381250" y="323373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0" name="图片 9" descr="/home/gxxc/Desktop/11111.jpg111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750" y="1193800"/>
            <a:ext cx="1983740" cy="405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椭圆 11"/>
          <p:cNvSpPr/>
          <p:nvPr/>
        </p:nvSpPr>
        <p:spPr>
          <a:xfrm>
            <a:off x="1185863" y="4987608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301" name="文本框 14"/>
          <p:cNvSpPr txBox="1"/>
          <p:nvPr/>
        </p:nvSpPr>
        <p:spPr>
          <a:xfrm>
            <a:off x="285750" y="5435600"/>
            <a:ext cx="1134554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lnSpc>
                <a:spcPts val="3000"/>
              </a:lnSpc>
            </a:pPr>
            <a:r>
              <a:rPr 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注：</a:t>
            </a:r>
            <a:r>
              <a:rPr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已将广西志愿服务网（1.0版）2021年11月30日前志愿者相关数据迁移至“桂志愿”系统。2021年11月30日前已注册账户，但账户不归属广西志愿服务网，不属于迁移范围（如区域选择广西，但账户归属中国红十字志愿者网）。</a:t>
            </a:r>
            <a:endParaRPr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2" name="椭圆 5"/>
          <p:cNvSpPr/>
          <p:nvPr/>
        </p:nvSpPr>
        <p:spPr>
          <a:xfrm>
            <a:off x="472523" y="4247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005455" y="2957195"/>
            <a:ext cx="529590" cy="344805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矩形 12"/>
          <p:cNvSpPr/>
          <p:nvPr/>
        </p:nvSpPr>
        <p:spPr>
          <a:xfrm>
            <a:off x="-19685" y="653205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857240" y="4574540"/>
            <a:ext cx="529590" cy="344805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72523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8" name="文本框 17"/>
            <p:cNvSpPr txBox="1"/>
            <p:nvPr/>
          </p:nvSpPr>
          <p:spPr>
            <a:xfrm>
              <a:off x="1088473" y="381635"/>
              <a:ext cx="47885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（二）志愿者登录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2510" y="1180465"/>
            <a:ext cx="2004060" cy="307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/home/gxxc/Desktop/1380340274.jpg138034027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92570" y="1180465"/>
            <a:ext cx="2096135" cy="30759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矩形 15"/>
          <p:cNvSpPr/>
          <p:nvPr/>
        </p:nvSpPr>
        <p:spPr>
          <a:xfrm>
            <a:off x="-19685" y="4431348"/>
            <a:ext cx="12166600" cy="2066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zh-CN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关注“桂志愿云”微信公众号，点击菜单栏</a:t>
            </a:r>
            <a:r>
              <a:rPr lang="zh-CN" altLang="zh-CN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“桂志愿”</a:t>
            </a:r>
            <a:r>
              <a:rPr lang="zh-CN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，进入首页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、点击右下角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“我的”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、点击右上角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“账号管理”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、点击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“志愿者登录”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，进入登录页面；</a:t>
            </a:r>
            <a:endParaRPr lang="zh-CN" altLang="en-US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、可输入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用户名</a:t>
            </a:r>
            <a:r>
              <a:rPr lang="en-US" altLang="zh-CN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身份证号</a:t>
            </a:r>
            <a:r>
              <a:rPr lang="en-US" altLang="zh-CN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手机号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进行登录，在登录账户页面点击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“微信”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图标，输入账户密码进行绑定微信。绑定微信后，下回登录账户可在登录账户页面点击“微信”图标，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免密登录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altLang="en-US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ts val="2200"/>
              </a:lnSpc>
            </a:pPr>
            <a:r>
              <a:rPr sz="1400" b="1" strike="noStrike" noProof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注意：2021年11月以前在“广西志愿服务网”有账号的志愿者，账号：身份证号，初始密码：姓名首字母小写+身份证后四位+手机号后四位</a:t>
            </a:r>
            <a:r>
              <a:rPr lang="zh-CN" sz="1400" b="1" strike="noStrike" noProof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。</a:t>
            </a:r>
            <a:endParaRPr lang="zh-CN" sz="1400" b="1" strike="noStrike" spc="-1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2" name="图片 1" descr="/home/gxxc/Desktop/131350175.jpg13135017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73920" y="1178560"/>
            <a:ext cx="1859280" cy="30778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/home/gxxc/Desktop/11111.jpg111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" y="1180465"/>
            <a:ext cx="1924050" cy="307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1479868" y="3996373"/>
            <a:ext cx="431800" cy="2603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010" y="2606675"/>
            <a:ext cx="523875" cy="276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745" y="2606675"/>
            <a:ext cx="523875" cy="276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020" y="2606675"/>
            <a:ext cx="523875" cy="276225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833870" y="2779395"/>
            <a:ext cx="578485" cy="2603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矩形 12"/>
          <p:cNvSpPr/>
          <p:nvPr/>
        </p:nvSpPr>
        <p:spPr>
          <a:xfrm>
            <a:off x="-19685" y="653205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0414635" y="3121660"/>
            <a:ext cx="578485" cy="2603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92208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0" name="文本框 17"/>
            <p:cNvSpPr txBox="1"/>
            <p:nvPr/>
          </p:nvSpPr>
          <p:spPr>
            <a:xfrm>
              <a:off x="1088473" y="381635"/>
              <a:ext cx="56089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（三）找回密码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12" name="图片 11" descr="/home/gxxc/Desktop/11111.jpg1111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8304530" y="1122045"/>
            <a:ext cx="1621790" cy="3079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/home/gxxc/Desktop/235309485.jpg23530948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26810" y="1122680"/>
            <a:ext cx="1666240" cy="307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椭圆 4"/>
          <p:cNvSpPr/>
          <p:nvPr/>
        </p:nvSpPr>
        <p:spPr>
          <a:xfrm>
            <a:off x="9007158" y="3938905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348095" y="1788795"/>
            <a:ext cx="1477963" cy="5905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653332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27805" y="4415155"/>
            <a:ext cx="37985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just" fontAlgn="auto">
              <a:lnSpc>
                <a:spcPts val="16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方法二：自助服务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、进入“桂志愿云”微信公众号，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自助服务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或点击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“桂志愿”微信小程序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“志愿者”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、填写姓名及身份证号；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、进行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人脸识别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、点击“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修改密码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6、点击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“退出服务”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、返回登录界面用新密码登录。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80" y="2562225"/>
            <a:ext cx="377825" cy="1993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272780" y="4415155"/>
            <a:ext cx="3886835" cy="2143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just" fontAlgn="auto">
              <a:lnSpc>
                <a:spcPts val="16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方法三：重置密码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1、联系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系统管理部门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文明办、团委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重置密码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，联系方式在公众号首页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“帮助中心”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“各级管理部门联系方式”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2、重置后的密码：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姓名首字母小写+身份证后四位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在登录界面用重置密码登录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（注意多音字，如曾登录是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而不是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登陆后按照系统提示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修改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掉重置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密码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、返回登录界面用新密码登录。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 descr="/home/gxxc/Desktop/11111.jpg1111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59885" y="1121410"/>
            <a:ext cx="1621790" cy="3079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 16"/>
          <p:cNvSpPr/>
          <p:nvPr/>
        </p:nvSpPr>
        <p:spPr>
          <a:xfrm>
            <a:off x="5349558" y="3940175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985" y="2562225"/>
            <a:ext cx="377825" cy="199390"/>
          </a:xfrm>
          <a:prstGeom prst="rect">
            <a:avLst/>
          </a:prstGeom>
        </p:spPr>
      </p:pic>
      <p:pic>
        <p:nvPicPr>
          <p:cNvPr id="19" name="图片 18" descr="/home/gxxc/Desktop/22222.jpg222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3690" y="1123950"/>
            <a:ext cx="1621790" cy="307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椭圆 21"/>
          <p:cNvSpPr/>
          <p:nvPr/>
        </p:nvSpPr>
        <p:spPr>
          <a:xfrm>
            <a:off x="11603355" y="2470785"/>
            <a:ext cx="431800" cy="29083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210820" y="4415155"/>
            <a:ext cx="39255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just" fontAlgn="auto">
              <a:lnSpc>
                <a:spcPts val="16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方法一：忘记密码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1、在志愿者登录页面，点击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“忘记密码”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2、输入身份证号和图文验证码；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3、选择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短信或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邮箱验证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4、输入新密码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、返回登录界面用新密码登录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23" descr="/home/gxxc/Desktop/图片3.png图片3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7630" y="1176020"/>
            <a:ext cx="1597660" cy="30619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285" y="2563495"/>
            <a:ext cx="377825" cy="1993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505" y="1176020"/>
            <a:ext cx="1579245" cy="3061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191453" y="2699385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92208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0" name="文本框 17"/>
            <p:cNvSpPr txBox="1"/>
            <p:nvPr/>
          </p:nvSpPr>
          <p:spPr>
            <a:xfrm>
              <a:off x="1088473" y="381635"/>
              <a:ext cx="760158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（四）修改基础信息、密码及手机号码</a:t>
              </a:r>
              <a:endParaRPr lang="zh-CN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8" name="图片 7" descr="/home/gxxc/Desktop/1331694434.jpg13316944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2655" y="840105"/>
            <a:ext cx="3125470" cy="549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3" name="矩形 17"/>
          <p:cNvSpPr/>
          <p:nvPr/>
        </p:nvSpPr>
        <p:spPr>
          <a:xfrm>
            <a:off x="4244340" y="840105"/>
            <a:ext cx="7807325" cy="55416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 fontAlgn="auto">
              <a:lnSpc>
                <a:spcPts val="17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一、在“个人中心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endParaRPr lang="zh-CN" altLang="en-US" sz="1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（一</a:t>
            </a:r>
            <a:r>
              <a:rPr lang="zh-CN" altLang="en-US" sz="1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修改固定电话、邮箱、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居住区域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、详细地址等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1、志愿者登录后，点击右下角“我的”，进入个人中心；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点击中间“我的信息”，进入修改界面；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、点击右上角“修改”，修改基础信息；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、修改完成点击右上角“完成”。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zh-CN" altLang="en-US" sz="1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（二）修改账户密码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1、志愿者登录后，点击右下角“我的”，进入个人中心；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点击右上角“修改密码”，进入修改界面；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zh-CN" altLang="en-US" sz="16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（三）修改手机号</a:t>
            </a:r>
            <a:endParaRPr lang="zh-CN" altLang="en-US" sz="1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1、志愿者登录后，点击右下角“我的”，进入个人中心；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、拉至底部，点击“修改手机号”。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二、在“自助服务”修改</a:t>
            </a:r>
            <a:endParaRPr lang="zh-CN" altLang="en-US" sz="1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修改用户名、账户密码、手机号、邮箱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1、进入“桂志愿云”微信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公众号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，点击“自助服务”或点击“桂志愿”微信小程序；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2、点击“志愿者”；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3、填写姓名及身份证号；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4、进行人脸识别；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5、点击修改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用户名或密码或手机号或邮箱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6、点击“退出服务”；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17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如果修改了密码，在登录界面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用新密码登录。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l" fontAlgn="auto">
              <a:lnSpc>
                <a:spcPts val="17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注：如果更换了姓名且公安系统已更新，则通过自助服务修改一次密码，刷新一下，系统自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动更新姓名。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344295" y="5330825"/>
            <a:ext cx="685165" cy="330835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296920" y="1189355"/>
            <a:ext cx="558800" cy="242570"/>
          </a:xfrm>
          <a:prstGeom prst="ellipse">
            <a:avLst/>
          </a:prstGeom>
          <a:noFill/>
          <a:ln w="127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344295" y="2887980"/>
            <a:ext cx="548640" cy="330835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92208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0" name="文本框 17"/>
            <p:cNvSpPr txBox="1"/>
            <p:nvPr/>
          </p:nvSpPr>
          <p:spPr>
            <a:xfrm>
              <a:off x="1088473" y="381635"/>
              <a:ext cx="76898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（五）申请加入志愿服务组织（团队）</a:t>
              </a:r>
              <a:endParaRPr lang="zh-CN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图片 14" descr="/home/gxxc/Desktop/已用/22222.jpg22222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26085" y="1309370"/>
            <a:ext cx="2724150" cy="45802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/>
          <p:nvPr/>
        </p:nvPicPr>
        <p:blipFill>
          <a:blip r:embed="rId2"/>
          <a:stretch>
            <a:fillRect/>
          </a:stretch>
        </p:blipFill>
        <p:spPr>
          <a:xfrm>
            <a:off x="4199255" y="1309370"/>
            <a:ext cx="2917825" cy="45802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32" name="矩形 18"/>
          <p:cNvSpPr/>
          <p:nvPr/>
        </p:nvSpPr>
        <p:spPr>
          <a:xfrm>
            <a:off x="7377113" y="1448435"/>
            <a:ext cx="4560887" cy="43078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加入团队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，进入志愿服务团队展示页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可根据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区域、服务类别、队伍类型、关键词等搜索团队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团队详情页，点击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“申请加入”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、加入团队后，联系团队联系人及时审核。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spcAft>
                <a:spcPts val="600"/>
              </a:spcAft>
            </a:pP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spcAft>
                <a:spcPts val="600"/>
              </a:spcAft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</a:t>
            </a:r>
            <a:r>
              <a:rPr lang="zh-CN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每个志愿者最多可申请加入</a:t>
            </a:r>
            <a:r>
              <a: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个志愿组织（团队）。</a:t>
            </a:r>
            <a:endParaRPr lang="zh-CN" altLang="zh-CN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53332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499235" y="3823335"/>
            <a:ext cx="577215" cy="437515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60" y="3473450"/>
            <a:ext cx="663575" cy="34988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9"/>
          <p:cNvSpPr/>
          <p:nvPr/>
        </p:nvSpPr>
        <p:spPr bwMode="auto">
          <a:xfrm rot="10800000">
            <a:off x="3550508" y="3175"/>
            <a:ext cx="6716183" cy="6854825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7" name="Freeform 9"/>
          <p:cNvSpPr/>
          <p:nvPr/>
        </p:nvSpPr>
        <p:spPr bwMode="auto">
          <a:xfrm>
            <a:off x="9554817" y="4268122"/>
            <a:ext cx="2637181" cy="2589877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35505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90830" y="538212"/>
            <a:ext cx="6311900" cy="4631690"/>
            <a:chOff x="2385877" y="1498600"/>
            <a:chExt cx="6311900" cy="4631690"/>
          </a:xfrm>
        </p:grpSpPr>
        <p:sp>
          <p:nvSpPr>
            <p:cNvPr id="4" name="圆角矩形 3"/>
            <p:cNvSpPr/>
            <p:nvPr/>
          </p:nvSpPr>
          <p:spPr>
            <a:xfrm>
              <a:off x="7580177" y="1498600"/>
              <a:ext cx="1117600" cy="46316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368300" dist="38100" dir="8100000" sx="108000" sy="108000" algn="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739562" y="1938655"/>
              <a:ext cx="798195" cy="38531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40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CONTENTS</a:t>
              </a:r>
              <a:endParaRPr lang="zh-CN" altLang="en-US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6" name="107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2385877" y="1529080"/>
              <a:ext cx="5007610" cy="2852716"/>
              <a:chOff x="1929251" y="1741445"/>
              <a:chExt cx="4025685" cy="2293337"/>
            </a:xfrm>
          </p:grpSpPr>
          <p:grpSp>
            <p:nvGrpSpPr>
              <p:cNvPr id="7" name="íślîḑê"/>
              <p:cNvGrpSpPr/>
              <p:nvPr/>
            </p:nvGrpSpPr>
            <p:grpSpPr>
              <a:xfrm>
                <a:off x="1929251" y="1741445"/>
                <a:ext cx="3649631" cy="624349"/>
                <a:chOff x="2034026" y="1655335"/>
                <a:chExt cx="3649631" cy="624349"/>
              </a:xfrm>
            </p:grpSpPr>
            <p:sp>
              <p:nvSpPr>
                <p:cNvPr id="21" name="ïş1îḓê"/>
                <p:cNvSpPr/>
                <p:nvPr/>
              </p:nvSpPr>
              <p:spPr>
                <a:xfrm>
                  <a:off x="2034026" y="1655335"/>
                  <a:ext cx="624349" cy="62434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2400">
                      <a:solidFill>
                        <a:schemeClr val="tx1"/>
                      </a:solidFill>
                      <a:latin typeface="思源黑体" panose="020B0500000000000000" pitchFamily="34" charset="-122"/>
                      <a:ea typeface="思源黑体" panose="020B0500000000000000" pitchFamily="34" charset="-122"/>
                      <a:sym typeface="思源黑体" panose="020B0500000000000000" pitchFamily="34" charset="-122"/>
                    </a:rPr>
                    <a:t>01</a:t>
                  </a:r>
                  <a:endParaRPr lang="en-US" altLang="zh-CN" sz="2400">
                    <a:solidFill>
                      <a:schemeClr val="tx1"/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22" name="ïṣḷîḓe"/>
                <p:cNvSpPr/>
                <p:nvPr/>
              </p:nvSpPr>
              <p:spPr bwMode="auto">
                <a:xfrm>
                  <a:off x="2763151" y="1795287"/>
                  <a:ext cx="2920506" cy="344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zh-CN" altLang="en-US" sz="2400" spc="1200" dirty="0">
                      <a:latin typeface="思源黑体" panose="020B0500000000000000" pitchFamily="34" charset="-122"/>
                      <a:ea typeface="思源黑体" panose="020B0500000000000000" pitchFamily="34" charset="-122"/>
                      <a:sym typeface="思源黑体" panose="020B0500000000000000" pitchFamily="34" charset="-122"/>
                    </a:rPr>
                    <a:t>桂志愿系统简介</a:t>
                  </a:r>
                  <a:endParaRPr lang="en-US" altLang="zh-CN" sz="2400" spc="1200"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</p:grpSp>
          <p:grpSp>
            <p:nvGrpSpPr>
              <p:cNvPr id="8" name="ïslidé"/>
              <p:cNvGrpSpPr/>
              <p:nvPr/>
            </p:nvGrpSpPr>
            <p:grpSpPr>
              <a:xfrm>
                <a:off x="1929251" y="2533910"/>
                <a:ext cx="3934819" cy="624349"/>
                <a:chOff x="2034026" y="2490855"/>
                <a:chExt cx="3934819" cy="624349"/>
              </a:xfrm>
            </p:grpSpPr>
            <p:sp>
              <p:nvSpPr>
                <p:cNvPr id="19" name="išḻíḋê"/>
                <p:cNvSpPr/>
                <p:nvPr/>
              </p:nvSpPr>
              <p:spPr>
                <a:xfrm>
                  <a:off x="2034026" y="2490855"/>
                  <a:ext cx="624349" cy="62434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  <a:latin typeface="思源黑体" panose="020B0500000000000000" pitchFamily="34" charset="-122"/>
                      <a:ea typeface="思源黑体" panose="020B0500000000000000" pitchFamily="34" charset="-122"/>
                      <a:sym typeface="思源黑体" panose="020B0500000000000000" pitchFamily="34" charset="-122"/>
                    </a:rPr>
                    <a:t>02</a:t>
                  </a:r>
                  <a:endParaRPr lang="en-US" altLang="zh-CN" sz="2400" dirty="0">
                    <a:solidFill>
                      <a:schemeClr val="tx1"/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20" name="ïSľíḑe"/>
                <p:cNvSpPr/>
                <p:nvPr/>
              </p:nvSpPr>
              <p:spPr bwMode="auto">
                <a:xfrm>
                  <a:off x="2762999" y="2630728"/>
                  <a:ext cx="3205846" cy="344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zh-CN" altLang="en-US" sz="2400" spc="1200" dirty="0">
                      <a:latin typeface="思源黑体" panose="020B0500000000000000" pitchFamily="34" charset="-122"/>
                      <a:ea typeface="思源黑体" panose="020B0500000000000000" pitchFamily="34" charset="-122"/>
                      <a:sym typeface="思源黑体" panose="020B0500000000000000" pitchFamily="34" charset="-122"/>
                    </a:rPr>
                    <a:t>志愿者账户</a:t>
                  </a:r>
                  <a:endParaRPr lang="en-US" altLang="zh-CN" sz="2400" spc="1200"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</p:grpSp>
          <p:grpSp>
            <p:nvGrpSpPr>
              <p:cNvPr id="9" name="ísļïďe"/>
              <p:cNvGrpSpPr/>
              <p:nvPr/>
            </p:nvGrpSpPr>
            <p:grpSpPr>
              <a:xfrm>
                <a:off x="1929251" y="3326375"/>
                <a:ext cx="3980252" cy="624349"/>
                <a:chOff x="2034026" y="3326376"/>
                <a:chExt cx="3980252" cy="624349"/>
              </a:xfrm>
            </p:grpSpPr>
            <p:sp>
              <p:nvSpPr>
                <p:cNvPr id="17" name="íšḻídè"/>
                <p:cNvSpPr/>
                <p:nvPr/>
              </p:nvSpPr>
              <p:spPr>
                <a:xfrm>
                  <a:off x="2034026" y="3326376"/>
                  <a:ext cx="624349" cy="624349"/>
                </a:xfrm>
                <a:prstGeom prst="ellipse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2400">
                      <a:solidFill>
                        <a:schemeClr val="tx1"/>
                      </a:solidFill>
                      <a:latin typeface="思源黑体" panose="020B0500000000000000" pitchFamily="34" charset="-122"/>
                      <a:ea typeface="思源黑体" panose="020B0500000000000000" pitchFamily="34" charset="-122"/>
                      <a:sym typeface="思源黑体" panose="020B0500000000000000" pitchFamily="34" charset="-122"/>
                    </a:rPr>
                    <a:t>03</a:t>
                  </a:r>
                  <a:endParaRPr lang="en-US" altLang="zh-CN" sz="2400">
                    <a:solidFill>
                      <a:schemeClr val="tx1"/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  <p:sp>
              <p:nvSpPr>
                <p:cNvPr id="18" name="îśļïḑè"/>
                <p:cNvSpPr/>
                <p:nvPr/>
              </p:nvSpPr>
              <p:spPr bwMode="auto">
                <a:xfrm>
                  <a:off x="2762999" y="3466249"/>
                  <a:ext cx="3251279" cy="344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endParaRPr lang="en-US" altLang="zh-CN" sz="2400" spc="1200"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endParaRPr>
                </a:p>
              </p:txBody>
            </p:sp>
          </p:grpSp>
          <p:sp>
            <p:nvSpPr>
              <p:cNvPr id="16" name="isļíḋe"/>
              <p:cNvSpPr/>
              <p:nvPr/>
            </p:nvSpPr>
            <p:spPr bwMode="auto">
              <a:xfrm>
                <a:off x="2703657" y="3534334"/>
                <a:ext cx="3251279" cy="344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2400" spc="1200" dirty="0">
                    <a:latin typeface="思源黑体" panose="020B0500000000000000" pitchFamily="34" charset="-122"/>
                    <a:ea typeface="思源黑体" panose="020B0500000000000000" pitchFamily="34" charset="-122"/>
                    <a:sym typeface="思源黑体" panose="020B0500000000000000" pitchFamily="34" charset="-122"/>
                  </a:rPr>
                  <a:t>志愿组织账户</a:t>
                </a:r>
                <a:endParaRPr lang="zh-CN" altLang="en-US" sz="2400" spc="1200" dirty="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cxnSp>
            <p:nvCxnSpPr>
              <p:cNvPr id="11" name="直接连接符 19"/>
              <p:cNvCxnSpPr/>
              <p:nvPr/>
            </p:nvCxnSpPr>
            <p:spPr>
              <a:xfrm>
                <a:off x="2762250" y="2449852"/>
                <a:ext cx="2427322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20"/>
              <p:cNvCxnSpPr/>
              <p:nvPr/>
            </p:nvCxnSpPr>
            <p:spPr>
              <a:xfrm>
                <a:off x="2762250" y="3242317"/>
                <a:ext cx="243549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21"/>
              <p:cNvCxnSpPr/>
              <p:nvPr/>
            </p:nvCxnSpPr>
            <p:spPr>
              <a:xfrm>
                <a:off x="2762250" y="4034782"/>
                <a:ext cx="2443658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MH_Others_1"/>
          <p:cNvSpPr txBox="1"/>
          <p:nvPr>
            <p:custDataLst>
              <p:tags r:id="rId2"/>
            </p:custDataLst>
          </p:nvPr>
        </p:nvSpPr>
        <p:spPr>
          <a:xfrm>
            <a:off x="700179" y="2982026"/>
            <a:ext cx="2150150" cy="923290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目录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0" name="ïṡlïḓè"/>
          <p:cNvSpPr/>
          <p:nvPr/>
        </p:nvSpPr>
        <p:spPr>
          <a:xfrm>
            <a:off x="4790830" y="3623759"/>
            <a:ext cx="776637" cy="77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cxnSp>
        <p:nvCxnSpPr>
          <p:cNvPr id="15" name="直接连接符 22"/>
          <p:cNvCxnSpPr/>
          <p:nvPr/>
        </p:nvCxnSpPr>
        <p:spPr>
          <a:xfrm>
            <a:off x="5827010" y="4520197"/>
            <a:ext cx="3039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ļíḋe"/>
          <p:cNvSpPr/>
          <p:nvPr/>
        </p:nvSpPr>
        <p:spPr bwMode="auto">
          <a:xfrm>
            <a:off x="5754125" y="3828229"/>
            <a:ext cx="4044315" cy="4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spc="12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小程序及常见问题</a:t>
            </a:r>
            <a:endParaRPr lang="zh-CN" altLang="en-US" sz="2400" spc="12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92208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0" name="文本框 17"/>
            <p:cNvSpPr txBox="1"/>
            <p:nvPr/>
          </p:nvSpPr>
          <p:spPr>
            <a:xfrm>
              <a:off x="1088473" y="381635"/>
              <a:ext cx="816800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（六）</a:t>
              </a:r>
              <a:r>
                <a:rPr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报名参加志愿项目（活动）</a:t>
              </a:r>
              <a:endParaRPr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15" name="图片 14" descr="/home/gxxc/Desktop/已用/22222.jpg22222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34975" y="1309370"/>
            <a:ext cx="2724150" cy="44723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/home/gxxc/Desktop/图片1.png图片1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99255" y="1350010"/>
            <a:ext cx="2917825" cy="4498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32" name="矩形 18"/>
          <p:cNvSpPr/>
          <p:nvPr/>
        </p:nvSpPr>
        <p:spPr>
          <a:xfrm>
            <a:off x="7307898" y="1446530"/>
            <a:ext cx="4560887" cy="42976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 algn="just" fontAlgn="auto">
              <a:lnSpc>
                <a:spcPts val="2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、志愿者报名参加志愿项目（活动）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 algn="just" fontAlgn="auto">
              <a:lnSpc>
                <a:spcPts val="2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方法一：搜索加入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 algn="just" fontAlgn="auto">
              <a:lnSpc>
                <a:spcPts val="2000"/>
              </a:lnSpc>
              <a:spcAft>
                <a:spcPts val="600"/>
              </a:spcAft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）点击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“志愿项目”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或者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“项目”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，进入志愿项目展示页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000"/>
              </a:lnSpc>
              <a:spcAft>
                <a:spcPts val="600"/>
              </a:spcAft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可根据项目区域、服务类型、项目状态、关键词等搜索项目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000"/>
              </a:lnSpc>
              <a:spcAft>
                <a:spcPts val="600"/>
              </a:spcAft>
            </a:pP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项目详情页，点击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“报名”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，申请报名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该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项目。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 algn="just" fontAlgn="auto">
              <a:lnSpc>
                <a:spcPts val="2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方法二：扫码加入</a:t>
            </a:r>
            <a:endParaRPr lang="zh-CN" altLang="en-US" sz="1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 algn="just" fontAlgn="auto">
              <a:lnSpc>
                <a:spcPts val="2000"/>
              </a:lnSpc>
              <a:spcAft>
                <a:spcPts val="600"/>
              </a:spcAft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登录志愿者账号，在“我的”界面点击左上角“扫一扫”，扫描团队联系人提供的项目二维码。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 algn="just" fontAlgn="auto">
              <a:lnSpc>
                <a:spcPts val="2000"/>
              </a:lnSpc>
              <a:spcAft>
                <a:spcPts val="600"/>
              </a:spcAft>
            </a:pP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2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、项目联系人审核通过后，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录用结果将通过“我的”右上角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站内信息通知志愿者。</a:t>
            </a:r>
            <a:endParaRPr lang="zh-CN" altLang="zh-CN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53332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90550" y="3735705"/>
            <a:ext cx="577215" cy="437515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60" y="3473450"/>
            <a:ext cx="663575" cy="34988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499235" y="5509895"/>
            <a:ext cx="577215" cy="3111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0000">
            <a:off x="9287510" y="5440680"/>
            <a:ext cx="247650" cy="25717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92208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0" name="文本框 17"/>
            <p:cNvSpPr txBox="1"/>
            <p:nvPr/>
          </p:nvSpPr>
          <p:spPr>
            <a:xfrm>
              <a:off x="1088473" y="381635"/>
              <a:ext cx="1090422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（七）</a:t>
              </a:r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扫码签到、签退记录志愿服务时长</a:t>
              </a:r>
              <a:r>
                <a:rPr lang="zh-CN" altLang="en-US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（仅微信端）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0" y="1184275"/>
            <a:ext cx="2603500" cy="4490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3808730" y="1184910"/>
            <a:ext cx="2792730" cy="44900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627" name="矩形 7"/>
          <p:cNvSpPr/>
          <p:nvPr/>
        </p:nvSpPr>
        <p:spPr>
          <a:xfrm>
            <a:off x="6979285" y="1184275"/>
            <a:ext cx="5013325" cy="44259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600"/>
              </a:lnSpc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方法一：志愿者扫码进行签到签退</a:t>
            </a:r>
            <a:endParaRPr lang="en-US" altLang="zh-CN" sz="1600" b="1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）在“桂志愿云”微信公众号登录志愿者账号；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）在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活动开始前半小时或活动结束后半小时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，点击</a:t>
            </a: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“我的”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左上角</a:t>
            </a: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“扫一扫”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）扫描活动发起人提供的签到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签退二维码，即可记录志愿服务时长。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sz="1600" b="1" dirty="0">
                <a:latin typeface="黑体" panose="02010609060101010101" charset="-122"/>
                <a:ea typeface="黑体" panose="02010609060101010101" charset="-122"/>
              </a:rPr>
              <a:t>方法二：活动发起人</a:t>
            </a: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扫描志愿者二维码：</a:t>
            </a:r>
            <a:endParaRPr lang="en-US" altLang="zh-CN" sz="1600" b="1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）在“桂志愿云”微信公众号登录志愿者账号；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）在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活动开始前半小时或活动结束后半小时，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点击左上角</a:t>
            </a: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“我的二维码”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，出示志愿者二维码；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）活动发起人扫描志愿者二维码进行签到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签退，记录志愿服务时长。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53332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70" y="3131185"/>
            <a:ext cx="663575" cy="3498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0030" y="5811520"/>
            <a:ext cx="5967095" cy="721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spcAft>
                <a:spcPts val="600"/>
              </a:spcAft>
            </a:pPr>
            <a:r>
              <a:rPr lang="zh-CN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注：</a:t>
            </a:r>
            <a:r>
              <a:rPr lang="en-US" altLang="zh-CN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志愿者只能在活动地点三公里范围内及规定时间内进行签到/签退扫码记录志愿服务时长，超出范围及时间记录无效。</a:t>
            </a:r>
            <a:endParaRPr lang="zh-CN" sz="1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spcAft>
                <a:spcPts val="600"/>
              </a:spcAft>
            </a:pPr>
            <a:r>
              <a:rPr lang="en-US" altLang="zh-CN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2</a:t>
            </a:r>
            <a:r>
              <a:rPr lang="zh-CN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建议项目联系人提前将项目二维码及签到签退码保存至相册。</a:t>
            </a:r>
            <a:endParaRPr lang="zh-CN" sz="1200"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92208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0" name="文本框 17"/>
            <p:cNvSpPr txBox="1"/>
            <p:nvPr/>
          </p:nvSpPr>
          <p:spPr>
            <a:xfrm>
              <a:off x="1088473" y="381635"/>
              <a:ext cx="760158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（八）服务证明下载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3" name="图片 2" descr="/home/gxxc/Desktop/11111.jpg111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5750" y="1193800"/>
            <a:ext cx="1983740" cy="405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/home/gxxc/Desktop/1331694434.jpg13316944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6885" y="1193800"/>
            <a:ext cx="2087880" cy="4055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1185863" y="4987608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2381250" y="323373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5221605" y="323373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574858" y="4989513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266758" y="4089083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9" name="图片 18" descr="/home/gxxc/Desktop/510957953.jpg51095795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71845" y="1196340"/>
            <a:ext cx="2078355" cy="4055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流程图: 过程 22"/>
          <p:cNvSpPr/>
          <p:nvPr/>
        </p:nvSpPr>
        <p:spPr>
          <a:xfrm>
            <a:off x="5871845" y="4030980"/>
            <a:ext cx="1583055" cy="194945"/>
          </a:xfrm>
          <a:prstGeom prst="flowChart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/home/gxxc/Desktop/242512262.jpg24251226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89720" y="1013460"/>
            <a:ext cx="2276475" cy="2393315"/>
          </a:xfrm>
          <a:prstGeom prst="rect">
            <a:avLst/>
          </a:prstGeom>
        </p:spPr>
      </p:pic>
      <p:sp>
        <p:nvSpPr>
          <p:cNvPr id="25" name="右箭头 24"/>
          <p:cNvSpPr/>
          <p:nvPr/>
        </p:nvSpPr>
        <p:spPr>
          <a:xfrm>
            <a:off x="8072755" y="3294063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6" name="图片 25" descr="/home/gxxc/Desktop/25.jpg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89085" y="3562985"/>
            <a:ext cx="2277745" cy="2393315"/>
          </a:xfrm>
          <a:prstGeom prst="rect">
            <a:avLst/>
          </a:prstGeom>
        </p:spPr>
      </p:pic>
      <p:sp>
        <p:nvSpPr>
          <p:cNvPr id="27" name="矩形 7"/>
          <p:cNvSpPr/>
          <p:nvPr/>
        </p:nvSpPr>
        <p:spPr>
          <a:xfrm>
            <a:off x="203835" y="5441950"/>
            <a:ext cx="937006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fontAlgn="auto">
              <a:lnSpc>
                <a:spcPts val="26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关注“桂志愿云”微信公众号，点击菜单栏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“桂志愿”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“我的”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26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“服务证明”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“服务时间证书下载”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“服务时间明细下载”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下载表格；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26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、下载后找团队负责人签字盖章。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/>
          <p:nvPr/>
        </p:nvSpPr>
        <p:spPr bwMode="auto">
          <a:xfrm>
            <a:off x="5935844" y="472698"/>
            <a:ext cx="6256156" cy="6385302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矩形 13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blipFill>
            <a:blip r:embed="rId1"/>
            <a:stretch>
              <a:fillRect t="-57242" b="-572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矩形 12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椭圆 5"/>
          <p:cNvSpPr/>
          <p:nvPr/>
        </p:nvSpPr>
        <p:spPr>
          <a:xfrm>
            <a:off x="452451" y="426058"/>
            <a:ext cx="551745" cy="5517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357981" y="472698"/>
            <a:ext cx="12852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spc="6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2023</a:t>
            </a:r>
            <a:endParaRPr lang="zh-CN" altLang="en-US" sz="28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18096" y="2611830"/>
            <a:ext cx="2381772" cy="2190932"/>
            <a:chOff x="1470701" y="1821913"/>
            <a:chExt cx="3820826" cy="3607097"/>
          </a:xfrm>
        </p:grpSpPr>
        <p:sp>
          <p:nvSpPr>
            <p:cNvPr id="8" name="矩形 1"/>
            <p:cNvSpPr/>
            <p:nvPr/>
          </p:nvSpPr>
          <p:spPr>
            <a:xfrm>
              <a:off x="1470701" y="1821913"/>
              <a:ext cx="3820826" cy="36070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1470701" y="4952492"/>
              <a:ext cx="1339401" cy="4765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0" name="矩形 4"/>
            <p:cNvSpPr/>
            <p:nvPr/>
          </p:nvSpPr>
          <p:spPr>
            <a:xfrm>
              <a:off x="2810101" y="4952492"/>
              <a:ext cx="1566931" cy="4765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1" name="文本框 15"/>
            <p:cNvSpPr txBox="1"/>
            <p:nvPr/>
          </p:nvSpPr>
          <p:spPr>
            <a:xfrm>
              <a:off x="2019199" y="2721526"/>
              <a:ext cx="2723828" cy="182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03</a:t>
              </a:r>
              <a:endParaRPr kumimoji="0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文本框 17"/>
          <p:cNvSpPr txBox="1"/>
          <p:nvPr/>
        </p:nvSpPr>
        <p:spPr>
          <a:xfrm>
            <a:off x="5723255" y="2921635"/>
            <a:ext cx="66814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志愿组织账户</a:t>
            </a:r>
            <a:endParaRPr lang="zh-CN" altLang="en-US" sz="6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PA-文本框 9"/>
          <p:cNvSpPr txBox="1"/>
          <p:nvPr>
            <p:custDataLst>
              <p:tags r:id="rId2"/>
            </p:custDataLst>
          </p:nvPr>
        </p:nvSpPr>
        <p:spPr>
          <a:xfrm>
            <a:off x="5784470" y="3782924"/>
            <a:ext cx="4812008" cy="730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>
                    <a:lumMod val="9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（电脑端、微信端）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/>
          <p:cNvGrpSpPr/>
          <p:nvPr/>
        </p:nvGrpSpPr>
        <p:grpSpPr>
          <a:xfrm>
            <a:off x="27305" y="3175"/>
            <a:ext cx="12192000" cy="6854825"/>
            <a:chOff x="0" y="3175"/>
            <a:chExt cx="12192000" cy="6854825"/>
          </a:xfrm>
        </p:grpSpPr>
        <p:sp>
          <p:nvSpPr>
            <p:cNvPr id="9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88556" y="381405"/>
              <a:ext cx="2158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输入您的标题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11489025" y="335281"/>
            <a:ext cx="355600" cy="355600"/>
          </a:xfrm>
          <a:custGeom>
            <a:avLst/>
            <a:gdLst>
              <a:gd name="connsiteX0" fmla="*/ 0 w 355600"/>
              <a:gd name="connsiteY0" fmla="*/ 355600 h 355600"/>
              <a:gd name="connsiteX1" fmla="*/ 0 w 355600"/>
              <a:gd name="connsiteY1" fmla="*/ 79022 h 355600"/>
              <a:gd name="connsiteX2" fmla="*/ 0 w 355600"/>
              <a:gd name="connsiteY2" fmla="*/ 0 h 355600"/>
              <a:gd name="connsiteX3" fmla="*/ 79022 w 355600"/>
              <a:gd name="connsiteY3" fmla="*/ 0 h 355600"/>
              <a:gd name="connsiteX4" fmla="*/ 355600 w 355600"/>
              <a:gd name="connsiteY4" fmla="*/ 0 h 355600"/>
              <a:gd name="connsiteX5" fmla="*/ 355600 w 355600"/>
              <a:gd name="connsiteY5" fmla="*/ 79022 h 355600"/>
              <a:gd name="connsiteX6" fmla="*/ 79022 w 355600"/>
              <a:gd name="connsiteY6" fmla="*/ 79022 h 355600"/>
              <a:gd name="connsiteX7" fmla="*/ 79022 w 355600"/>
              <a:gd name="connsiteY7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" h="355600">
                <a:moveTo>
                  <a:pt x="0" y="355600"/>
                </a:moveTo>
                <a:lnTo>
                  <a:pt x="0" y="79022"/>
                </a:lnTo>
                <a:lnTo>
                  <a:pt x="0" y="0"/>
                </a:lnTo>
                <a:lnTo>
                  <a:pt x="79022" y="0"/>
                </a:lnTo>
                <a:lnTo>
                  <a:pt x="355600" y="0"/>
                </a:lnTo>
                <a:lnTo>
                  <a:pt x="355600" y="79022"/>
                </a:lnTo>
                <a:lnTo>
                  <a:pt x="79022" y="79022"/>
                </a:lnTo>
                <a:lnTo>
                  <a:pt x="79022" y="355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3" name="任意形状 12"/>
          <p:cNvSpPr/>
          <p:nvPr/>
        </p:nvSpPr>
        <p:spPr>
          <a:xfrm>
            <a:off x="-94615" y="0"/>
            <a:ext cx="6464020" cy="6858000"/>
          </a:xfrm>
          <a:custGeom>
            <a:avLst/>
            <a:gdLst>
              <a:gd name="connsiteX0" fmla="*/ 25435 w 6464020"/>
              <a:gd name="connsiteY0" fmla="*/ 0 h 6858000"/>
              <a:gd name="connsiteX1" fmla="*/ 3035989 w 6464020"/>
              <a:gd name="connsiteY1" fmla="*/ 0 h 6858000"/>
              <a:gd name="connsiteX2" fmla="*/ 6464020 w 6464020"/>
              <a:gd name="connsiteY2" fmla="*/ 3408528 h 6858000"/>
              <a:gd name="connsiteX3" fmla="*/ 4967331 w 6464020"/>
              <a:gd name="connsiteY3" fmla="*/ 4913781 h 6858000"/>
              <a:gd name="connsiteX4" fmla="*/ 4956721 w 6464020"/>
              <a:gd name="connsiteY4" fmla="*/ 4903232 h 6858000"/>
              <a:gd name="connsiteX5" fmla="*/ 3001953 w 6464020"/>
              <a:gd name="connsiteY5" fmla="*/ 6858000 h 6858000"/>
              <a:gd name="connsiteX6" fmla="*/ 0 w 6464020"/>
              <a:gd name="connsiteY6" fmla="*/ 6858000 h 6858000"/>
              <a:gd name="connsiteX7" fmla="*/ 3451464 w 6464020"/>
              <a:gd name="connsiteY7" fmla="*/ 34065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4020" h="6858000">
                <a:moveTo>
                  <a:pt x="25435" y="0"/>
                </a:moveTo>
                <a:lnTo>
                  <a:pt x="3035989" y="0"/>
                </a:lnTo>
                <a:lnTo>
                  <a:pt x="6464020" y="3408528"/>
                </a:lnTo>
                <a:lnTo>
                  <a:pt x="4967331" y="4913781"/>
                </a:lnTo>
                <a:lnTo>
                  <a:pt x="4956721" y="4903232"/>
                </a:lnTo>
                <a:lnTo>
                  <a:pt x="3001953" y="6858000"/>
                </a:lnTo>
                <a:lnTo>
                  <a:pt x="0" y="6858000"/>
                </a:lnTo>
                <a:lnTo>
                  <a:pt x="3451464" y="3406537"/>
                </a:lnTo>
                <a:close/>
              </a:path>
            </a:pathLst>
          </a:custGeom>
          <a:blipFill rotWithShape="1">
            <a:blip r:embed="rId1"/>
            <a:stretch>
              <a:fillRect l="-30821" r="-30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90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5842635" y="2426970"/>
            <a:ext cx="66211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/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一、志愿组织电脑端操作</a:t>
            </a:r>
            <a:endParaRPr lang="zh-CN" altLang="en-US" sz="32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2" name="任意形状 11"/>
          <p:cNvSpPr/>
          <p:nvPr/>
        </p:nvSpPr>
        <p:spPr>
          <a:xfrm>
            <a:off x="254000" y="2127250"/>
            <a:ext cx="2603500" cy="2603500"/>
          </a:xfrm>
          <a:custGeom>
            <a:avLst/>
            <a:gdLst>
              <a:gd name="connsiteX0" fmla="*/ 1301750 w 2603500"/>
              <a:gd name="connsiteY0" fmla="*/ 0 h 2603500"/>
              <a:gd name="connsiteX1" fmla="*/ 2603500 w 2603500"/>
              <a:gd name="connsiteY1" fmla="*/ 1301750 h 2603500"/>
              <a:gd name="connsiteX2" fmla="*/ 1301750 w 2603500"/>
              <a:gd name="connsiteY2" fmla="*/ 2603500 h 2603500"/>
              <a:gd name="connsiteX3" fmla="*/ 0 w 2603500"/>
              <a:gd name="connsiteY3" fmla="*/ 1301750 h 2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2603500">
                <a:moveTo>
                  <a:pt x="1301750" y="0"/>
                </a:moveTo>
                <a:lnTo>
                  <a:pt x="2603500" y="1301750"/>
                </a:lnTo>
                <a:lnTo>
                  <a:pt x="1301750" y="2603500"/>
                </a:lnTo>
                <a:lnTo>
                  <a:pt x="0" y="1301750"/>
                </a:lnTo>
                <a:close/>
              </a:path>
            </a:pathLst>
          </a:custGeom>
          <a:blipFill>
            <a:blip r:embed="rId2"/>
            <a:stretch>
              <a:fillRect l="-25772" r="-25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p>
            <a:pPr algn="ctr"/>
            <a:endParaRPr lang="en-US" sz="90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2785" name="TextBox 39"/>
          <p:cNvSpPr txBox="1"/>
          <p:nvPr/>
        </p:nvSpPr>
        <p:spPr>
          <a:xfrm>
            <a:off x="6864350" y="3768725"/>
            <a:ext cx="5277485" cy="450215"/>
          </a:xfrm>
          <a:prstGeom prst="rect">
            <a:avLst/>
          </a:prstGeom>
          <a:noFill/>
          <a:ln w="9525">
            <a:noFill/>
          </a:ln>
        </p:spPr>
        <p:txBody>
          <a:bodyPr wrap="square" rIns="144000" bIns="36000" anchor="t" anchorCtr="0">
            <a:spAutoFit/>
          </a:bodyPr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https://gxguizhiyuan.com/volunteerpc/#/home/index</a:t>
            </a:r>
            <a:endParaRPr lang="en-US" altLang="zh-CN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134"/>
          <p:cNvSpPr>
            <a:spLocks noEditPoints="1"/>
          </p:cNvSpPr>
          <p:nvPr/>
        </p:nvSpPr>
        <p:spPr>
          <a:xfrm>
            <a:off x="6360795" y="3768629"/>
            <a:ext cx="503264" cy="434437"/>
          </a:xfrm>
          <a:custGeom>
            <a:avLst/>
            <a:gdLst/>
            <a:ahLst/>
            <a:cxnLst>
              <a:cxn ang="0">
                <a:pos x="434634" y="217316"/>
              </a:cxn>
              <a:cxn ang="0">
                <a:pos x="33955" y="101866"/>
              </a:cxn>
              <a:cxn ang="0">
                <a:pos x="0" y="217316"/>
              </a:cxn>
              <a:cxn ang="0">
                <a:pos x="0" y="217316"/>
              </a:cxn>
              <a:cxn ang="0">
                <a:pos x="33955" y="332765"/>
              </a:cxn>
              <a:cxn ang="0">
                <a:pos x="217317" y="434632"/>
              </a:cxn>
              <a:cxn ang="0">
                <a:pos x="434634" y="217316"/>
              </a:cxn>
              <a:cxn ang="0">
                <a:pos x="325975" y="312391"/>
              </a:cxn>
              <a:cxn ang="0">
                <a:pos x="407469" y="224107"/>
              </a:cxn>
              <a:cxn ang="0">
                <a:pos x="20373" y="224107"/>
              </a:cxn>
              <a:cxn ang="0">
                <a:pos x="108658" y="312391"/>
              </a:cxn>
              <a:cxn ang="0">
                <a:pos x="20373" y="224107"/>
              </a:cxn>
              <a:cxn ang="0">
                <a:pos x="108658" y="115449"/>
              </a:cxn>
              <a:cxn ang="0">
                <a:pos x="20373" y="203733"/>
              </a:cxn>
              <a:cxn ang="0">
                <a:pos x="230899" y="95075"/>
              </a:cxn>
              <a:cxn ang="0">
                <a:pos x="230899" y="27164"/>
              </a:cxn>
              <a:cxn ang="0">
                <a:pos x="292019" y="95075"/>
              </a:cxn>
              <a:cxn ang="0">
                <a:pos x="298810" y="115449"/>
              </a:cxn>
              <a:cxn ang="0">
                <a:pos x="230899" y="203733"/>
              </a:cxn>
              <a:cxn ang="0">
                <a:pos x="298810" y="115449"/>
              </a:cxn>
              <a:cxn ang="0">
                <a:pos x="196943" y="27164"/>
              </a:cxn>
              <a:cxn ang="0">
                <a:pos x="203734" y="20373"/>
              </a:cxn>
              <a:cxn ang="0">
                <a:pos x="142614" y="95075"/>
              </a:cxn>
              <a:cxn ang="0">
                <a:pos x="203734" y="115449"/>
              </a:cxn>
              <a:cxn ang="0">
                <a:pos x="115449" y="203733"/>
              </a:cxn>
              <a:cxn ang="0">
                <a:pos x="203734" y="115449"/>
              </a:cxn>
              <a:cxn ang="0">
                <a:pos x="203734" y="224107"/>
              </a:cxn>
              <a:cxn ang="0">
                <a:pos x="135823" y="312391"/>
              </a:cxn>
              <a:cxn ang="0">
                <a:pos x="203734" y="339556"/>
              </a:cxn>
              <a:cxn ang="0">
                <a:pos x="190152" y="407467"/>
              </a:cxn>
              <a:cxn ang="0">
                <a:pos x="203734" y="339556"/>
              </a:cxn>
              <a:cxn ang="0">
                <a:pos x="230899" y="407467"/>
              </a:cxn>
              <a:cxn ang="0">
                <a:pos x="230899" y="339556"/>
              </a:cxn>
              <a:cxn ang="0">
                <a:pos x="244481" y="407467"/>
              </a:cxn>
              <a:cxn ang="0">
                <a:pos x="230899" y="224107"/>
              </a:cxn>
              <a:cxn ang="0">
                <a:pos x="298810" y="312391"/>
              </a:cxn>
              <a:cxn ang="0">
                <a:pos x="339557" y="203733"/>
              </a:cxn>
              <a:cxn ang="0">
                <a:pos x="387095" y="115449"/>
              </a:cxn>
              <a:cxn ang="0">
                <a:pos x="339557" y="203733"/>
              </a:cxn>
              <a:cxn ang="0">
                <a:pos x="319184" y="95075"/>
              </a:cxn>
              <a:cxn ang="0">
                <a:pos x="366722" y="95075"/>
              </a:cxn>
              <a:cxn ang="0">
                <a:pos x="115449" y="95075"/>
              </a:cxn>
              <a:cxn ang="0">
                <a:pos x="156196" y="33955"/>
              </a:cxn>
              <a:cxn ang="0">
                <a:pos x="115449" y="339556"/>
              </a:cxn>
              <a:cxn ang="0">
                <a:pos x="67911" y="339556"/>
              </a:cxn>
              <a:cxn ang="0">
                <a:pos x="319184" y="339556"/>
              </a:cxn>
              <a:cxn ang="0">
                <a:pos x="278437" y="400676"/>
              </a:cxn>
            </a:cxnLst>
            <a:pathLst>
              <a:path w="64" h="64">
                <a:moveTo>
                  <a:pt x="64" y="32"/>
                </a:moveTo>
                <a:cubicBezTo>
                  <a:pt x="64" y="32"/>
                  <a:pt x="64" y="32"/>
                  <a:pt x="64" y="32"/>
                </a:cubicBezTo>
                <a:cubicBezTo>
                  <a:pt x="64" y="14"/>
                  <a:pt x="50" y="0"/>
                  <a:pt x="32" y="0"/>
                </a:cubicBezTo>
                <a:cubicBezTo>
                  <a:pt x="21" y="0"/>
                  <a:pt x="11" y="6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8"/>
                  <a:pt x="2" y="44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11" y="58"/>
                  <a:pt x="21" y="64"/>
                  <a:pt x="32" y="64"/>
                </a:cubicBezTo>
                <a:cubicBezTo>
                  <a:pt x="50" y="64"/>
                  <a:pt x="64" y="49"/>
                  <a:pt x="64" y="32"/>
                </a:cubicBezTo>
                <a:cubicBezTo>
                  <a:pt x="64" y="32"/>
                  <a:pt x="64" y="32"/>
                  <a:pt x="64" y="32"/>
                </a:cubicBezTo>
                <a:close/>
                <a:moveTo>
                  <a:pt x="57" y="46"/>
                </a:moveTo>
                <a:cubicBezTo>
                  <a:pt x="48" y="46"/>
                  <a:pt x="48" y="46"/>
                  <a:pt x="48" y="46"/>
                </a:cubicBezTo>
                <a:cubicBezTo>
                  <a:pt x="49" y="42"/>
                  <a:pt x="50" y="38"/>
                  <a:pt x="50" y="33"/>
                </a:cubicBezTo>
                <a:cubicBezTo>
                  <a:pt x="60" y="33"/>
                  <a:pt x="60" y="33"/>
                  <a:pt x="60" y="33"/>
                </a:cubicBezTo>
                <a:cubicBezTo>
                  <a:pt x="60" y="38"/>
                  <a:pt x="59" y="43"/>
                  <a:pt x="57" y="46"/>
                </a:cubicBezTo>
                <a:close/>
                <a:moveTo>
                  <a:pt x="3" y="33"/>
                </a:moveTo>
                <a:cubicBezTo>
                  <a:pt x="14" y="33"/>
                  <a:pt x="14" y="33"/>
                  <a:pt x="14" y="33"/>
                </a:cubicBezTo>
                <a:cubicBezTo>
                  <a:pt x="14" y="38"/>
                  <a:pt x="15" y="42"/>
                  <a:pt x="16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5" y="43"/>
                  <a:pt x="4" y="38"/>
                  <a:pt x="3" y="33"/>
                </a:cubicBezTo>
                <a:close/>
                <a:moveTo>
                  <a:pt x="7" y="17"/>
                </a:moveTo>
                <a:cubicBezTo>
                  <a:pt x="16" y="17"/>
                  <a:pt x="16" y="17"/>
                  <a:pt x="16" y="17"/>
                </a:cubicBezTo>
                <a:cubicBezTo>
                  <a:pt x="15" y="21"/>
                  <a:pt x="14" y="26"/>
                  <a:pt x="14" y="30"/>
                </a:cubicBezTo>
                <a:cubicBezTo>
                  <a:pt x="3" y="30"/>
                  <a:pt x="3" y="30"/>
                  <a:pt x="3" y="30"/>
                </a:cubicBezTo>
                <a:cubicBezTo>
                  <a:pt x="4" y="26"/>
                  <a:pt x="5" y="21"/>
                  <a:pt x="7" y="17"/>
                </a:cubicBezTo>
                <a:close/>
                <a:moveTo>
                  <a:pt x="34" y="14"/>
                </a:move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8" y="6"/>
                  <a:pt x="41" y="9"/>
                  <a:pt x="43" y="14"/>
                </a:cubicBezTo>
                <a:lnTo>
                  <a:pt x="34" y="14"/>
                </a:lnTo>
                <a:close/>
                <a:moveTo>
                  <a:pt x="44" y="17"/>
                </a:moveTo>
                <a:cubicBezTo>
                  <a:pt x="46" y="21"/>
                  <a:pt x="46" y="26"/>
                  <a:pt x="46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17"/>
                  <a:pt x="34" y="17"/>
                  <a:pt x="34" y="17"/>
                </a:cubicBezTo>
                <a:lnTo>
                  <a:pt x="44" y="17"/>
                </a:lnTo>
                <a:close/>
                <a:moveTo>
                  <a:pt x="29" y="4"/>
                </a:move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4"/>
                  <a:pt x="30" y="4"/>
                  <a:pt x="30" y="3"/>
                </a:cubicBezTo>
                <a:cubicBezTo>
                  <a:pt x="30" y="14"/>
                  <a:pt x="30" y="14"/>
                  <a:pt x="3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3" y="9"/>
                  <a:pt x="26" y="6"/>
                  <a:pt x="29" y="4"/>
                </a:cubicBezTo>
                <a:close/>
                <a:moveTo>
                  <a:pt x="30" y="17"/>
                </a:moveTo>
                <a:cubicBezTo>
                  <a:pt x="30" y="30"/>
                  <a:pt x="30" y="30"/>
                  <a:pt x="30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8" y="26"/>
                  <a:pt x="18" y="21"/>
                  <a:pt x="20" y="17"/>
                </a:cubicBezTo>
                <a:lnTo>
                  <a:pt x="30" y="17"/>
                </a:lnTo>
                <a:close/>
                <a:moveTo>
                  <a:pt x="17" y="33"/>
                </a:moveTo>
                <a:cubicBezTo>
                  <a:pt x="30" y="33"/>
                  <a:pt x="30" y="33"/>
                  <a:pt x="30" y="33"/>
                </a:cubicBezTo>
                <a:cubicBezTo>
                  <a:pt x="30" y="46"/>
                  <a:pt x="30" y="46"/>
                  <a:pt x="30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18" y="43"/>
                  <a:pt x="18" y="38"/>
                  <a:pt x="17" y="33"/>
                </a:cubicBezTo>
                <a:close/>
                <a:moveTo>
                  <a:pt x="30" y="50"/>
                </a:moveTo>
                <a:cubicBezTo>
                  <a:pt x="30" y="60"/>
                  <a:pt x="30" y="60"/>
                  <a:pt x="30" y="60"/>
                </a:cubicBezTo>
                <a:cubicBezTo>
                  <a:pt x="30" y="60"/>
                  <a:pt x="29" y="60"/>
                  <a:pt x="28" y="60"/>
                </a:cubicBezTo>
                <a:cubicBezTo>
                  <a:pt x="25" y="58"/>
                  <a:pt x="23" y="54"/>
                  <a:pt x="21" y="50"/>
                </a:cubicBezTo>
                <a:lnTo>
                  <a:pt x="30" y="50"/>
                </a:lnTo>
                <a:close/>
                <a:moveTo>
                  <a:pt x="36" y="60"/>
                </a:moveTo>
                <a:cubicBezTo>
                  <a:pt x="35" y="60"/>
                  <a:pt x="34" y="60"/>
                  <a:pt x="34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50"/>
                  <a:pt x="34" y="50"/>
                  <a:pt x="34" y="50"/>
                </a:cubicBezTo>
                <a:cubicBezTo>
                  <a:pt x="43" y="50"/>
                  <a:pt x="43" y="50"/>
                  <a:pt x="43" y="50"/>
                </a:cubicBezTo>
                <a:cubicBezTo>
                  <a:pt x="41" y="54"/>
                  <a:pt x="39" y="58"/>
                  <a:pt x="36" y="60"/>
                </a:cubicBezTo>
                <a:close/>
                <a:moveTo>
                  <a:pt x="34" y="46"/>
                </a:moveTo>
                <a:cubicBezTo>
                  <a:pt x="34" y="33"/>
                  <a:pt x="34" y="33"/>
                  <a:pt x="34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38"/>
                  <a:pt x="46" y="43"/>
                  <a:pt x="44" y="46"/>
                </a:cubicBezTo>
                <a:lnTo>
                  <a:pt x="34" y="46"/>
                </a:lnTo>
                <a:close/>
                <a:moveTo>
                  <a:pt x="50" y="30"/>
                </a:moveTo>
                <a:cubicBezTo>
                  <a:pt x="50" y="26"/>
                  <a:pt x="49" y="21"/>
                  <a:pt x="48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9" y="21"/>
                  <a:pt x="60" y="26"/>
                  <a:pt x="60" y="30"/>
                </a:cubicBezTo>
                <a:lnTo>
                  <a:pt x="50" y="30"/>
                </a:lnTo>
                <a:close/>
                <a:moveTo>
                  <a:pt x="54" y="14"/>
                </a:moveTo>
                <a:cubicBezTo>
                  <a:pt x="47" y="14"/>
                  <a:pt x="47" y="14"/>
                  <a:pt x="47" y="14"/>
                </a:cubicBezTo>
                <a:cubicBezTo>
                  <a:pt x="45" y="10"/>
                  <a:pt x="43" y="7"/>
                  <a:pt x="41" y="5"/>
                </a:cubicBezTo>
                <a:cubicBezTo>
                  <a:pt x="46" y="6"/>
                  <a:pt x="51" y="10"/>
                  <a:pt x="54" y="14"/>
                </a:cubicBezTo>
                <a:close/>
                <a:moveTo>
                  <a:pt x="23" y="5"/>
                </a:moveTo>
                <a:cubicBezTo>
                  <a:pt x="21" y="7"/>
                  <a:pt x="19" y="10"/>
                  <a:pt x="1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3" y="10"/>
                  <a:pt x="18" y="6"/>
                  <a:pt x="23" y="5"/>
                </a:cubicBezTo>
                <a:close/>
                <a:moveTo>
                  <a:pt x="10" y="50"/>
                </a:moveTo>
                <a:cubicBezTo>
                  <a:pt x="17" y="50"/>
                  <a:pt x="17" y="50"/>
                  <a:pt x="17" y="50"/>
                </a:cubicBezTo>
                <a:cubicBezTo>
                  <a:pt x="19" y="53"/>
                  <a:pt x="21" y="56"/>
                  <a:pt x="23" y="59"/>
                </a:cubicBezTo>
                <a:cubicBezTo>
                  <a:pt x="18" y="57"/>
                  <a:pt x="13" y="54"/>
                  <a:pt x="10" y="50"/>
                </a:cubicBezTo>
                <a:close/>
                <a:moveTo>
                  <a:pt x="41" y="59"/>
                </a:moveTo>
                <a:cubicBezTo>
                  <a:pt x="43" y="56"/>
                  <a:pt x="45" y="53"/>
                  <a:pt x="47" y="50"/>
                </a:cubicBezTo>
                <a:cubicBezTo>
                  <a:pt x="54" y="50"/>
                  <a:pt x="54" y="50"/>
                  <a:pt x="54" y="50"/>
                </a:cubicBezTo>
                <a:cubicBezTo>
                  <a:pt x="51" y="54"/>
                  <a:pt x="46" y="57"/>
                  <a:pt x="41" y="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>
            <a:scene3d>
              <a:camera prst="orthographicFront"/>
              <a:lightRig rig="threePt" dir="t"/>
            </a:scene3d>
          </a:bodyPr>
          <a:p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1235710"/>
            <a:ext cx="6473825" cy="977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" y="2145665"/>
            <a:ext cx="6473825" cy="2836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（一）志愿组织（团队）注册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8110" y="5252720"/>
            <a:ext cx="11971655" cy="1245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ts val="3000"/>
              </a:lnSpc>
            </a:pPr>
            <a:r>
              <a:rPr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注：</a:t>
            </a:r>
            <a:r>
              <a:rPr 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已将广西志愿服务网（1.0版）2021年11月30日前志愿者相关数据迁移至“桂志愿”系统。2021年11月30日前已注册账户，但账户不归属广西志愿服务网，不属于迁移范围（如区域选择广西，但账户归属中国红十字志愿者网）。</a:t>
            </a:r>
            <a:endParaRPr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just">
              <a:lnSpc>
                <a:spcPts val="3000"/>
              </a:lnSpc>
            </a:pPr>
            <a:r>
              <a:rPr lang="en-US" altLang="zh-CN" sz="1400"/>
              <a:t>   </a:t>
            </a:r>
            <a:r>
              <a:rPr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2、建议团队负责人和联系人为同一人，且熟悉“桂志愿”系统</a:t>
            </a:r>
            <a:r>
              <a:rPr 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。一个志愿者有且只能担任一个团队的负责人，即一个身份证号绑定一个团队账户。</a:t>
            </a:r>
            <a:endParaRPr lang="zh-CN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570" name="矩形 5"/>
          <p:cNvSpPr/>
          <p:nvPr/>
        </p:nvSpPr>
        <p:spPr>
          <a:xfrm>
            <a:off x="7049135" y="1452563"/>
            <a:ext cx="5040313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、打开“桂志愿”网站，点击右上角“志愿服务组织（团队）”，进入注册页面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、选择队伍类型；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、填写账号信息；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、填写基本信息</a:t>
            </a:r>
            <a:r>
              <a:rPr lang="zh-C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（“所在区域”具体到县区）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、填写负责人信息；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、填写联系人信息。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68618" name="矩形 5"/>
          <p:cNvSpPr/>
          <p:nvPr/>
        </p:nvSpPr>
        <p:spPr>
          <a:xfrm>
            <a:off x="380048" y="1039813"/>
            <a:ext cx="11426825" cy="5477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ts val="35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、团队类型：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35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）志愿服务组织（民政部门审批）：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在民政部门依法登记成立，以开展志愿服务为宗旨的非营利性组织。志愿服务组织可以采取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社会团体、社会服务机构、基金会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等组织形式。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35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）其他法人组织（民政部门审批）：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志愿服务组织以外的，依法开展志愿服务活动的法人组织。（其他开展志愿服务活动的法人组织可以采取党政机关、教育事业单位、卫生事业单位、科技事业单位、文化事业单位、社会福利事业单位、其他事业单位、群团组织、居民委员会、村民委员会、社会组织等组织形式。）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35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）志愿服务团体（未登记的志愿服务组织，归属团队审批）：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经社区或单位同意成立的，以开展志愿服务为宗旨，尚未依法登记的团体，大多采取志愿服务队等形式组建，一般也称为志愿服务团队。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（目前学校注册的主要志愿团体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类型）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35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、团队名称：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单位名称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志愿服务队。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（参照附件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进行命名）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35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、归属团队：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按系统、区域选择。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（一）志愿组织（团队）注册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86080" y="1389375"/>
            <a:ext cx="7407910" cy="3913505"/>
            <a:chOff x="622" y="2338"/>
            <a:chExt cx="11666" cy="61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52" y="2338"/>
              <a:ext cx="11636" cy="175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" y="4039"/>
              <a:ext cx="11655" cy="4463"/>
            </a:xfrm>
            <a:prstGeom prst="rect">
              <a:avLst/>
            </a:prstGeom>
          </p:spPr>
        </p:pic>
      </p:grpSp>
      <p:sp>
        <p:nvSpPr>
          <p:cNvPr id="67595" name="矩形 14"/>
          <p:cNvSpPr/>
          <p:nvPr/>
        </p:nvSpPr>
        <p:spPr>
          <a:xfrm>
            <a:off x="8012430" y="1496695"/>
            <a:ext cx="3965575" cy="3681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fontAlgn="auto">
              <a:lnSpc>
                <a:spcPts val="2800"/>
              </a:lnSpc>
            </a:pPr>
            <a:r>
              <a:rPr lang="en-US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1</a:t>
            </a:r>
            <a:r>
              <a:rPr lang="zh-CN" altLang="en-US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、</a:t>
            </a:r>
            <a:r>
              <a:rPr lang="zh-CN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打开</a:t>
            </a:r>
            <a:r>
              <a:rPr lang="en-US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“</a:t>
            </a:r>
            <a:r>
              <a:rPr lang="zh-CN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桂志愿</a:t>
            </a:r>
            <a:r>
              <a:rPr lang="en-US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”</a:t>
            </a:r>
            <a:r>
              <a:rPr lang="zh-CN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网站，点击</a:t>
            </a:r>
            <a:r>
              <a:rPr lang="zh-CN" altLang="zh-CN" sz="2000" b="1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右上角</a:t>
            </a:r>
            <a:r>
              <a:rPr lang="en-US" altLang="zh-CN" sz="2000" b="1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“</a:t>
            </a:r>
            <a:r>
              <a:rPr lang="zh-CN" altLang="zh-CN" sz="2000" b="1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请登录</a:t>
            </a:r>
            <a:r>
              <a:rPr lang="en-US" altLang="zh-CN" sz="2000" b="1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”</a:t>
            </a:r>
            <a:r>
              <a:rPr lang="zh-CN" altLang="en-US" sz="2000" b="1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；</a:t>
            </a:r>
            <a:endParaRPr lang="en-US" altLang="zh-CN" sz="2000" b="1" strike="noStrike" noProof="1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fontAlgn="auto">
              <a:lnSpc>
                <a:spcPts val="2800"/>
              </a:lnSpc>
            </a:pPr>
            <a:r>
              <a:rPr lang="en-US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2</a:t>
            </a:r>
            <a:r>
              <a:rPr lang="zh-CN" altLang="en-US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、选择</a:t>
            </a:r>
            <a:r>
              <a:rPr lang="en-US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“</a:t>
            </a:r>
            <a:r>
              <a:rPr lang="zh-CN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志愿</a:t>
            </a:r>
            <a:r>
              <a:rPr lang="zh-CN" altLang="en-US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组织（团队）</a:t>
            </a:r>
            <a:r>
              <a:rPr lang="zh-CN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登录</a:t>
            </a:r>
            <a:r>
              <a:rPr lang="en-US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”</a:t>
            </a:r>
            <a:r>
              <a:rPr lang="zh-CN" altLang="en-US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；</a:t>
            </a:r>
            <a:endParaRPr lang="en-US" altLang="zh-CN" sz="2000" strike="noStrike" noProof="1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fontAlgn="auto">
              <a:lnSpc>
                <a:spcPts val="2800"/>
              </a:lnSpc>
            </a:pPr>
            <a:r>
              <a:rPr lang="en-US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3</a:t>
            </a:r>
            <a:r>
              <a:rPr lang="zh-CN" altLang="en-US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、</a:t>
            </a:r>
            <a:r>
              <a:rPr lang="zh-CN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进入志愿</a:t>
            </a:r>
            <a:r>
              <a:rPr lang="zh-CN" altLang="en-US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组织（团队）</a:t>
            </a:r>
            <a:r>
              <a:rPr lang="zh-CN" altLang="zh-CN" sz="2000" strike="noStrike" noProof="1" dirty="0">
                <a:latin typeface="黑体" panose="02010609060101010101" charset="-122"/>
                <a:ea typeface="黑体" panose="02010609060101010101" charset="-122"/>
                <a:cs typeface="+mn-cs"/>
              </a:rPr>
              <a:t>登录页面。</a:t>
            </a:r>
            <a:endParaRPr lang="zh-CN" altLang="zh-CN" sz="2000" strike="noStrike" noProof="1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 fontAlgn="auto">
              <a:lnSpc>
                <a:spcPts val="2800"/>
              </a:lnSpc>
            </a:pPr>
            <a:r>
              <a:rPr lang="zh-CN" altLang="en-US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注意：</a:t>
            </a:r>
            <a:r>
              <a:rPr lang="en-US" altLang="zh-CN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2021</a:t>
            </a:r>
            <a:r>
              <a:rPr lang="zh-CN" altLang="en-US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年</a:t>
            </a:r>
            <a:r>
              <a:rPr lang="en-US" altLang="zh-CN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11</a:t>
            </a:r>
            <a:r>
              <a:rPr lang="zh-CN" altLang="en-US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月以前在“广西志愿服务网”有账号的组织（团队），账号：团队原账号，初始密码：团队负责人姓名首字母小写</a:t>
            </a:r>
            <a:r>
              <a:rPr lang="en-US" altLang="zh-CN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+团队负责人</a:t>
            </a:r>
            <a:r>
              <a:rPr lang="zh-CN" altLang="en-US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身份证后四位</a:t>
            </a:r>
            <a:r>
              <a:rPr lang="en-US" altLang="zh-CN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+团队负责人</a:t>
            </a:r>
            <a:r>
              <a:rPr lang="zh-CN" altLang="en-US" sz="14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手机号后四位。</a:t>
            </a:r>
            <a:endParaRPr lang="zh-CN" altLang="en-US" sz="1400" b="1" strike="noStrike" spc="-1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（二）志愿组织（团队）登录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7763" y="1465263"/>
            <a:ext cx="3832225" cy="2351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066" name="矩形 67"/>
          <p:cNvSpPr/>
          <p:nvPr/>
        </p:nvSpPr>
        <p:spPr>
          <a:xfrm>
            <a:off x="669290" y="4523423"/>
            <a:ext cx="10244138" cy="1425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>
              <a:lnSpc>
                <a:spcPts val="26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、在志愿组织（团队）登录页面，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忘记密码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ts val="26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、输入用户名或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负责人身份证号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和图文验证码；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ts val="26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、选择短信验证或邮箱验证；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ts val="26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、输入新密码。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8" y="1221740"/>
            <a:ext cx="2808288" cy="305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230" y="1465580"/>
            <a:ext cx="3702050" cy="2349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右箭头 78"/>
          <p:cNvSpPr/>
          <p:nvPr/>
        </p:nvSpPr>
        <p:spPr>
          <a:xfrm>
            <a:off x="3094355" y="302418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0" name="右箭头 79"/>
          <p:cNvSpPr/>
          <p:nvPr/>
        </p:nvSpPr>
        <p:spPr>
          <a:xfrm>
            <a:off x="7591108" y="3022918"/>
            <a:ext cx="520700" cy="26987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（三）找回密码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175" y="1592580"/>
            <a:ext cx="7192963" cy="3671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0114" name="矩形 67"/>
          <p:cNvSpPr/>
          <p:nvPr/>
        </p:nvSpPr>
        <p:spPr>
          <a:xfrm>
            <a:off x="7824788" y="1512888"/>
            <a:ext cx="418465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、修改负责人、联系人等基本信息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）法人组织（即“志愿服务组织”和“其他法人组织”）：团队自行修改后联系区域民政局审批；</a:t>
            </a: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）志愿服务团队（即“志愿服务团体”）：联系归属团队修改（详见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51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页）。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、修改密码：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点击右上角团队名称，选择“修改密码”。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（四）修改基本信息及密码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175" y="5645785"/>
            <a:ext cx="788670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注：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、电脑端不支持修改志愿服务组织（团队）用户名，微信端自助服务可以修改。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2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、负责人信息修改后，新负责人需通过自助服务修改密码或联系区域文明办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团委重置密码。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/>
          <p:nvPr/>
        </p:nvSpPr>
        <p:spPr bwMode="auto">
          <a:xfrm>
            <a:off x="5935844" y="472698"/>
            <a:ext cx="6256156" cy="6385302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矩形 13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blipFill>
            <a:blip r:embed="rId1"/>
            <a:stretch>
              <a:fillRect t="-57242" b="-572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矩形 12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椭圆 5"/>
          <p:cNvSpPr/>
          <p:nvPr/>
        </p:nvSpPr>
        <p:spPr>
          <a:xfrm>
            <a:off x="452451" y="426058"/>
            <a:ext cx="551745" cy="5517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357981" y="472698"/>
            <a:ext cx="12852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spc="6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2023</a:t>
            </a:r>
            <a:endParaRPr lang="zh-CN" altLang="en-US" sz="28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18096" y="2611830"/>
            <a:ext cx="2381772" cy="2190932"/>
            <a:chOff x="1470701" y="1821913"/>
            <a:chExt cx="3820826" cy="3607097"/>
          </a:xfrm>
        </p:grpSpPr>
        <p:sp>
          <p:nvSpPr>
            <p:cNvPr id="8" name="矩形 1"/>
            <p:cNvSpPr/>
            <p:nvPr/>
          </p:nvSpPr>
          <p:spPr>
            <a:xfrm>
              <a:off x="1470701" y="1821913"/>
              <a:ext cx="3820826" cy="36070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1470701" y="4952492"/>
              <a:ext cx="1339401" cy="4765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0" name="矩形 4"/>
            <p:cNvSpPr/>
            <p:nvPr/>
          </p:nvSpPr>
          <p:spPr>
            <a:xfrm>
              <a:off x="2810101" y="4952492"/>
              <a:ext cx="1566931" cy="4765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1" name="文本框 15"/>
            <p:cNvSpPr txBox="1"/>
            <p:nvPr/>
          </p:nvSpPr>
          <p:spPr>
            <a:xfrm>
              <a:off x="2019199" y="2721526"/>
              <a:ext cx="2723828" cy="1824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01</a:t>
              </a:r>
              <a:endParaRPr kumimoji="0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文本框 17"/>
          <p:cNvSpPr txBox="1"/>
          <p:nvPr/>
        </p:nvSpPr>
        <p:spPr>
          <a:xfrm>
            <a:off x="5337810" y="3157855"/>
            <a:ext cx="58216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桂志愿系统简介</a:t>
            </a:r>
            <a:endParaRPr lang="zh-CN" altLang="en-US" sz="6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aphicFrame>
        <p:nvGraphicFramePr>
          <p:cNvPr id="8" name="图示 7"/>
          <p:cNvGraphicFramePr/>
          <p:nvPr/>
        </p:nvGraphicFramePr>
        <p:xfrm>
          <a:off x="880242" y="706852"/>
          <a:ext cx="9752103" cy="6137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（五）管理本团队志愿者流程图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94209" name="矩形 5"/>
          <p:cNvSpPr/>
          <p:nvPr/>
        </p:nvSpPr>
        <p:spPr>
          <a:xfrm>
            <a:off x="356553" y="1226820"/>
            <a:ext cx="1169352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志愿者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加入审核机制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验证信息加入（需审核）、允许任何人加入（无需审核）、拒绝任何人加入</a:t>
            </a:r>
            <a:r>
              <a:rPr lang="zh-CN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操作步骤：登录团队账户，点击左侧菜单栏“我的团队”，点击“团队信息”，在“志愿者加入审核机制”项目中，根据团队实际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选择成员加入方式。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一个团队</a:t>
            </a:r>
            <a:r>
              <a:rPr lang="zh-CN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最多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1.2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万名志愿者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，达到限定人数后，志愿者无法再加入团队。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650875" y="3331528"/>
            <a:ext cx="10207625" cy="2449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1、志愿者加入审核机制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96257" name="矩形 24"/>
          <p:cNvSpPr/>
          <p:nvPr/>
        </p:nvSpPr>
        <p:spPr>
          <a:xfrm>
            <a:off x="492125" y="1109663"/>
            <a:ext cx="11593513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点击“我的团队”栏目中的“成员审核”，审核申请加入本团队的志愿者。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录用志愿者：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勾选志愿者，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或“</a:t>
            </a:r>
            <a:r>
              <a:rPr lang="zh-C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驳回志愿者：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勾选志愿者，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驳回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或“</a:t>
            </a:r>
            <a:r>
              <a:rPr lang="zh-C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驳回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，并填写驳回理由。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6258" name="组合 26"/>
          <p:cNvGrpSpPr/>
          <p:nvPr/>
        </p:nvGrpSpPr>
        <p:grpSpPr>
          <a:xfrm>
            <a:off x="681990" y="2894330"/>
            <a:ext cx="10580688" cy="2819400"/>
            <a:chOff x="334566" y="1196752"/>
            <a:chExt cx="10677905" cy="3384376"/>
          </a:xfrm>
        </p:grpSpPr>
        <p:pic>
          <p:nvPicPr>
            <p:cNvPr id="96259" name="图片 23"/>
            <p:cNvPicPr>
              <a:picLocks noChangeAspect="1"/>
            </p:cNvPicPr>
            <p:nvPr/>
          </p:nvPicPr>
          <p:blipFill>
            <a:blip r:embed="rId1"/>
            <a:srcRect b="15953"/>
            <a:stretch>
              <a:fillRect/>
            </a:stretch>
          </p:blipFill>
          <p:spPr>
            <a:xfrm>
              <a:off x="334566" y="1196752"/>
              <a:ext cx="10677905" cy="33843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矩形 25"/>
            <p:cNvSpPr/>
            <p:nvPr/>
          </p:nvSpPr>
          <p:spPr>
            <a:xfrm>
              <a:off x="7638283" y="1196752"/>
              <a:ext cx="115212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lvl="0" algn="ctr" fontAlgn="base"/>
              <a:endParaRPr lang="zh-CN" altLang="en-US" strike="noStrike" noProof="1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2、志愿者审核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860" y="2088515"/>
            <a:ext cx="11363325" cy="3529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306" name="矩形 7"/>
          <p:cNvSpPr/>
          <p:nvPr/>
        </p:nvSpPr>
        <p:spPr>
          <a:xfrm>
            <a:off x="345440" y="1188085"/>
            <a:ext cx="1203325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登录团队账户，点击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我的团队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栏目中的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成员管理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勾选志愿者，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移除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或“</a:t>
            </a:r>
            <a:r>
              <a:rPr lang="zh-C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移除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3、移除志愿者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33070" y="2464118"/>
            <a:ext cx="11047413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b="1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法人组织</a:t>
            </a:r>
            <a:r>
              <a:rPr 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（即“志愿服务组织”和“其他法人组织”）注册，区域民政审批通过后团队权限</a:t>
            </a:r>
            <a:r>
              <a:rPr lang="zh-CN" b="1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默认为中级</a:t>
            </a:r>
            <a:r>
              <a:rPr 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b="1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志愿服务团队</a:t>
            </a:r>
            <a:r>
              <a:rPr 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（即“志愿服务团体”）注册,归属团队审批成功后团队权限</a:t>
            </a:r>
            <a:r>
              <a:rPr lang="zh-CN" b="1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默认为初级</a:t>
            </a:r>
            <a:r>
              <a:rPr 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ct val="150000"/>
              </a:lnSpc>
              <a:spcAft>
                <a:spcPts val="0"/>
              </a:spcAft>
            </a:pPr>
            <a:endParaRPr lang="zh-CN" altLang="zh-CN" b="1" strike="noStrike" kern="100" spc="-2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zh-CN" b="1" strike="noStrike" kern="100" spc="-2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初级：</a:t>
            </a:r>
            <a:r>
              <a:rPr lang="zh-CN" altLang="zh-CN" strike="noStrike" kern="100" spc="-2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发布项目、总结上报、发布培训、培训总结需要归属团队审批，无项目审批权、团队审批权、无下级团</a:t>
            </a:r>
            <a:r>
              <a:rPr lang="zh-CN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队。</a:t>
            </a:r>
            <a:r>
              <a:rPr lang="zh-CN" altLang="zh-CN" strike="noStrike" kern="100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（目前学校注册的志愿团体均为初级团体）</a:t>
            </a:r>
            <a:endParaRPr lang="zh-CN" altLang="zh-CN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zh-CN" b="1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中级：</a:t>
            </a:r>
            <a:r>
              <a:rPr lang="zh-CN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发布项目、总结上报无需审批；有项目审批权，可审批下级团队发布的项目；有团队审批权，有下级团队。</a:t>
            </a:r>
            <a:endParaRPr lang="zh-CN" altLang="zh-CN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ct val="150000"/>
              </a:lnSpc>
              <a:spcAft>
                <a:spcPts val="0"/>
              </a:spcAft>
            </a:pPr>
            <a:endParaRPr lang="zh-CN" altLang="zh-CN" strike="noStrike" kern="100" noProof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354" name="TextBox 495"/>
          <p:cNvSpPr txBox="1"/>
          <p:nvPr/>
        </p:nvSpPr>
        <p:spPr>
          <a:xfrm>
            <a:off x="910432" y="2096135"/>
            <a:ext cx="38404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团队权限分为</a:t>
            </a:r>
            <a:r>
              <a:rPr lang="zh-CN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初级和中级两种权限。</a:t>
            </a:r>
            <a:endParaRPr lang="zh-CN" kern="1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（七）团队管理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10590" y="1268730"/>
            <a:ext cx="2317115" cy="596265"/>
            <a:chOff x="4618" y="1820"/>
            <a:chExt cx="6918" cy="785"/>
          </a:xfrm>
          <a:solidFill>
            <a:schemeClr val="accent1"/>
          </a:solidFill>
        </p:grpSpPr>
        <p:sp>
          <p:nvSpPr>
            <p:cNvPr id="15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789" y="1923"/>
              <a:ext cx="6082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en-US" altLang="zh-CN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1</a:t>
              </a:r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、团队权限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02401" name="矩形 5"/>
          <p:cNvSpPr/>
          <p:nvPr/>
        </p:nvSpPr>
        <p:spPr>
          <a:xfrm>
            <a:off x="748030" y="2007235"/>
            <a:ext cx="10514013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级团队注册时，归属团队选择了本团队，则本团队需登录团队账户，点击“下级团队审批”，点击“查看详情”进入团队详情页，下拉页面到底，符合要求请点击“同意”，不符合要求请点击“驳回”并填写驳回理由。</a:t>
            </a:r>
            <a:r>
              <a:rPr lang="zh-CN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审批结果以短信形式通知被审批团队的负责人。</a:t>
            </a:r>
            <a:endParaRPr lang="zh-CN" altLang="zh-CN" sz="2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2402" name="组合 11"/>
          <p:cNvGrpSpPr/>
          <p:nvPr/>
        </p:nvGrpSpPr>
        <p:grpSpPr>
          <a:xfrm>
            <a:off x="810895" y="3625533"/>
            <a:ext cx="10548938" cy="2692400"/>
            <a:chOff x="1150" y="4902"/>
            <a:chExt cx="16612" cy="4240"/>
          </a:xfrm>
        </p:grpSpPr>
        <p:pic>
          <p:nvPicPr>
            <p:cNvPr id="15" name="图片 1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" y="4902"/>
              <a:ext cx="16613" cy="42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圆角矩形 7"/>
            <p:cNvSpPr/>
            <p:nvPr/>
          </p:nvSpPr>
          <p:spPr>
            <a:xfrm>
              <a:off x="1320" y="5764"/>
              <a:ext cx="1651" cy="657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lvl="0" algn="ctr" fontAlgn="base"/>
              <a:endParaRPr lang="zh-CN" altLang="en-US" strike="noStrike" noProof="1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5044" y="8541"/>
              <a:ext cx="1082" cy="57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lvl="0" algn="ctr" fontAlgn="base"/>
              <a:endParaRPr lang="zh-CN" altLang="en-US" strike="noStrike" noProof="1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0590" y="1268730"/>
            <a:ext cx="5348605" cy="596265"/>
            <a:chOff x="4618" y="1820"/>
            <a:chExt cx="6918" cy="785"/>
          </a:xfrm>
          <a:solidFill>
            <a:schemeClr val="accent1"/>
          </a:solidFill>
        </p:grpSpPr>
        <p:sp>
          <p:nvSpPr>
            <p:cNvPr id="17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788" y="1923"/>
              <a:ext cx="6312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en-US" altLang="zh-CN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2</a:t>
              </a:r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、下级团队审批（中级团队权限）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（七）团队管理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91146" name="文本框 5"/>
          <p:cNvSpPr txBox="1"/>
          <p:nvPr/>
        </p:nvSpPr>
        <p:spPr>
          <a:xfrm>
            <a:off x="551498" y="1052513"/>
            <a:ext cx="11277600" cy="5015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200000"/>
              </a:lnSpc>
            </a:pP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第一条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志愿服务，是指志愿者、志愿服务组织和其他组织不以获取报酬为目的，自愿向社会或者他人提供服务和帮助的公益性活动。</a:t>
            </a:r>
            <a:endParaRPr lang="zh-CN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第二条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严格遵守国家相关法律法规，严禁发布色情、暴力、诈骗、谣言、低俗等违法违规内容</a:t>
            </a: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第三条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禁止发布如会议、讲座、办公值班、聚餐、团建、演出、排练、祈福、商业等与志愿服务无关的活动。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此外，如活动中有提供如会场指引、义演等无偿义务服务可纳入志愿服务活动。</a:t>
            </a:r>
            <a:endParaRPr lang="zh-CN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第四条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仅限发布尚未开展的活动，已开展的活动补录应严格按照补录程序执行。</a:t>
            </a:r>
            <a:endParaRPr lang="zh-CN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200000"/>
              </a:lnSpc>
            </a:pP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第五条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活动名称应言简意赅，紧贴活动内容，不能含有“补录”字样。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“桂志愿”系统志愿服务项目（活动）发布规范（试行）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106497" name="组合 5"/>
          <p:cNvGrpSpPr/>
          <p:nvPr/>
        </p:nvGrpSpPr>
        <p:grpSpPr>
          <a:xfrm>
            <a:off x="504190" y="1301115"/>
            <a:ext cx="6402705" cy="3991610"/>
            <a:chOff x="265409" y="1413039"/>
            <a:chExt cx="6613501" cy="3984064"/>
          </a:xfrm>
        </p:grpSpPr>
        <p:pic>
          <p:nvPicPr>
            <p:cNvPr id="12" name="图片 11"/>
            <p:cNvPicPr/>
            <p:nvPr/>
          </p:nvPicPr>
          <p:blipFill rotWithShape="1">
            <a:blip r:embed="rId1"/>
            <a:srcRect r="9905"/>
            <a:stretch>
              <a:fillRect/>
            </a:stretch>
          </p:blipFill>
          <p:spPr>
            <a:xfrm>
              <a:off x="265409" y="1413039"/>
              <a:ext cx="6613501" cy="1631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 descr="/home/gxxc/Desktop/1.jpg1"/>
            <p:cNvPicPr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268689" y="3045073"/>
              <a:ext cx="6609565" cy="23520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6500" name="矩形 7"/>
          <p:cNvSpPr/>
          <p:nvPr/>
        </p:nvSpPr>
        <p:spPr>
          <a:xfrm>
            <a:off x="7043420" y="1230313"/>
            <a:ext cx="4773613" cy="43999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8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）点击“志愿项目”栏目中的“项目列表”，点击“发布项目”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8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发布项目前，请仔细阅读发布须知，阅读完毕点击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457200" algn="just" fontAlgn="auto">
              <a:lnSpc>
                <a:spcPts val="2800"/>
              </a:lnSpc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需准确定位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活动地点。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志愿者只能在活动地点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三公里范围内进行签到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签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退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扫码记录志愿服务时长，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超出范围记录无效。</a:t>
            </a:r>
            <a:endParaRPr lang="zh-CN" alt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lvl="1" indent="457200" algn="just" fontAlgn="auto">
              <a:lnSpc>
                <a:spcPts val="2800"/>
              </a:lnSpc>
            </a:pP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（4）招募范围分为公开招募和限定对象招募。注：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“公开招募”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允许所有志愿者（含本团队以外志愿者）报名，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“限定对象招募”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仅限本团队成员及所选择的团队成员报名，可最多选择</a:t>
            </a:r>
            <a:r>
              <a:rPr lang="zh-CN" altLang="zh-CN" sz="1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支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团队。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此功能目前仅电脑端有。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501" name="矩形 9"/>
          <p:cNvSpPr/>
          <p:nvPr/>
        </p:nvSpPr>
        <p:spPr>
          <a:xfrm>
            <a:off x="-98425" y="5518150"/>
            <a:ext cx="1215009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0" lvl="1" indent="457200" algn="just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lvl="1" indent="457200" algn="just"/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）初级团队由归属团队审批，中级团队无需审批。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lvl="1" indent="457200" algn="just"/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</a:t>
            </a:r>
            <a:r>
              <a:rPr 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初级团队项目审批前，有一次修改项目信息的机会；中级团队发布项目后无法修改。</a:t>
            </a:r>
            <a:endParaRPr 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1、发布项目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08545" name="矩形 7"/>
          <p:cNvSpPr/>
          <p:nvPr/>
        </p:nvSpPr>
        <p:spPr>
          <a:xfrm>
            <a:off x="178118" y="4086860"/>
            <a:ext cx="11679237" cy="2733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6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）活动说明无字数限制；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）招募人数建议填写比预计人数多，例如：预计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人参加，建议填写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40/50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人，志愿者报名人数超过预定人数，将无法报名；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添加志愿者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一栏后方点击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“+”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，选择本团队志愿者，可帮助本团队志愿者报名该项目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（该方法不需要志愿者登录账号确认报名，即团队添加志愿者默认报名成功）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indent="457200" algn="just" fontAlgn="auto">
              <a:lnSpc>
                <a:spcPts val="2600"/>
              </a:lnSpc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）招募结束时间建议设置充裕，可晚于实际活动结束时间。在活动结束前团队可持续添加志愿者，志愿者也可自行报名（志愿者自行报名需要团队操作“通过加入”才算报名成功）。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8546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7315"/>
            <a:ext cx="10773410" cy="2562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1、发布项目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16610" y="2019935"/>
            <a:ext cx="10221595" cy="4429782"/>
            <a:chOff x="1224" y="1708"/>
            <a:chExt cx="15545" cy="5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图片 7" descr="/home/gxxc/Desktop/1459647599.jpg1459647599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24" y="4155"/>
              <a:ext cx="15545" cy="291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rcRect r="512"/>
            <a:stretch>
              <a:fillRect/>
            </a:stretch>
          </p:blipFill>
          <p:spPr>
            <a:xfrm>
              <a:off x="1224" y="1708"/>
              <a:ext cx="15545" cy="2447"/>
            </a:xfrm>
            <a:prstGeom prst="rect">
              <a:avLst/>
            </a:prstGeom>
          </p:spPr>
        </p:pic>
      </p:grpSp>
      <p:sp>
        <p:nvSpPr>
          <p:cNvPr id="110594" name="矩形 11"/>
          <p:cNvSpPr/>
          <p:nvPr/>
        </p:nvSpPr>
        <p:spPr>
          <a:xfrm>
            <a:off x="290513" y="840423"/>
            <a:ext cx="11590337" cy="14249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6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志愿者自行报名项目后，招募审核状态为“待审核”。团队负责人或联系人需登录团队账户，点击“志愿项目”栏目中的“项目列表”，找到该项目，点击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“招募列表”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，对符合条件的志愿者，点击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查看详情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“同意加入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；若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不符合条件，点击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“驳回申请”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（可批量操作）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600"/>
              </a:lnSpc>
            </a:pP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2、审核招募的志愿者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96450" y="5172075"/>
            <a:ext cx="420370" cy="1460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797550" y="6007735"/>
            <a:ext cx="576580" cy="2139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442658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一、“桂志愿”系统概述</a:t>
              </a:r>
              <a:endParaRPr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457835" y="1211580"/>
            <a:ext cx="2232025" cy="420560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kumimoji="1" lang="zh-CN" altLang="en-US" strike="noStrike" noProof="1"/>
          </a:p>
        </p:txBody>
      </p:sp>
      <p:pic>
        <p:nvPicPr>
          <p:cNvPr id="424962" name="图片 5"/>
          <p:cNvPicPr>
            <a:picLocks noChangeAspect="1"/>
          </p:cNvPicPr>
          <p:nvPr/>
        </p:nvPicPr>
        <p:blipFill>
          <a:blip r:embed="rId1"/>
          <a:srcRect l="2" t="11613" r="18" b="17520"/>
          <a:stretch>
            <a:fillRect/>
          </a:stretch>
        </p:blipFill>
        <p:spPr>
          <a:xfrm>
            <a:off x="273685" y="1133158"/>
            <a:ext cx="2598738" cy="398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4963" name="矩形 15"/>
          <p:cNvSpPr/>
          <p:nvPr/>
        </p:nvSpPr>
        <p:spPr>
          <a:xfrm>
            <a:off x="5144453" y="1488123"/>
            <a:ext cx="6853237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“桂志愿”系统 </a:t>
            </a: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是集注册登记、志愿者证申请、组织（团队）管理、项目（活动）管理、志愿服务时长记录、志愿者星级认证、积分激励、优惠服务、资讯浏览等功能的综合性平台。为志愿服务管理部门、志愿者、志愿服务组织（团队）以及广大群众提供优质、便捷、高效的数字化、网络化、智能化服务。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6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   </a:t>
            </a: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自治区文明办、共青团广西区委、自治区民政厅指导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6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   </a:t>
            </a: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广西志愿服务联合会、广西青年志愿者协会联合开发管理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   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50490" y="1748473"/>
            <a:ext cx="2374900" cy="42481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kumimoji="1" lang="zh-CN" altLang="en-US" strike="noStrike" noProof="1"/>
          </a:p>
        </p:txBody>
      </p:sp>
      <p:pic>
        <p:nvPicPr>
          <p:cNvPr id="2" name="图片 1" descr="8278448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" y="1626235"/>
            <a:ext cx="2599690" cy="809625"/>
          </a:xfrm>
          <a:prstGeom prst="rect">
            <a:avLst/>
          </a:prstGeom>
        </p:spPr>
      </p:pic>
      <p:pic>
        <p:nvPicPr>
          <p:cNvPr id="42496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465" y="1592263"/>
            <a:ext cx="2379663" cy="41306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2496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058" y="3622675"/>
            <a:ext cx="1568450" cy="156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右箭头 22"/>
          <p:cNvSpPr/>
          <p:nvPr/>
        </p:nvSpPr>
        <p:spPr>
          <a:xfrm>
            <a:off x="5219700" y="3982720"/>
            <a:ext cx="255905" cy="28765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kumimoji="1" lang="zh-CN" altLang="en-US" strike="noStrike" noProof="1"/>
          </a:p>
        </p:txBody>
      </p:sp>
      <p:sp>
        <p:nvSpPr>
          <p:cNvPr id="3" name="右箭头 2"/>
          <p:cNvSpPr/>
          <p:nvPr/>
        </p:nvSpPr>
        <p:spPr>
          <a:xfrm>
            <a:off x="5219700" y="4655820"/>
            <a:ext cx="255905" cy="28765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kumimoji="1" lang="zh-CN" altLang="en-US" strike="noStrike" noProof="1"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-635" y="190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10594" name="矩形 11"/>
          <p:cNvSpPr/>
          <p:nvPr/>
        </p:nvSpPr>
        <p:spPr>
          <a:xfrm>
            <a:off x="290513" y="959168"/>
            <a:ext cx="11590337" cy="1091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6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登录团队账户，点击“志愿项目”栏目中的“项目列表”，点击“招募列表”，点击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“签到明细”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，查看志愿者签到签退情况。如果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某志愿者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只签到未签退，则点击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“签到明细”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，点击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“撤销”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，删除其签到记录，项目总结上报后为该志愿者补录时长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3</a:t>
            </a:r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、查阅签到明细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  <p:pic>
        <p:nvPicPr>
          <p:cNvPr id="17" name="图片 16" descr="77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2120265"/>
            <a:ext cx="10656570" cy="4343400"/>
          </a:xfrm>
          <a:prstGeom prst="rect">
            <a:avLst/>
          </a:prstGeom>
        </p:spPr>
      </p:pic>
      <p:sp>
        <p:nvSpPr>
          <p:cNvPr id="18" name="流程图: 过程 17"/>
          <p:cNvSpPr/>
          <p:nvPr/>
        </p:nvSpPr>
        <p:spPr>
          <a:xfrm>
            <a:off x="9982200" y="4737735"/>
            <a:ext cx="878840" cy="263525"/>
          </a:xfrm>
          <a:prstGeom prst="flowChart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流程图: 过程 18"/>
          <p:cNvSpPr/>
          <p:nvPr/>
        </p:nvSpPr>
        <p:spPr>
          <a:xfrm>
            <a:off x="8682990" y="3317240"/>
            <a:ext cx="713105" cy="224155"/>
          </a:xfrm>
          <a:prstGeom prst="flowChart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流程图: 过程 19"/>
          <p:cNvSpPr/>
          <p:nvPr/>
        </p:nvSpPr>
        <p:spPr>
          <a:xfrm>
            <a:off x="815975" y="2760345"/>
            <a:ext cx="878840" cy="263525"/>
          </a:xfrm>
          <a:prstGeom prst="flowChart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10594" name="矩形 11"/>
          <p:cNvSpPr/>
          <p:nvPr/>
        </p:nvSpPr>
        <p:spPr>
          <a:xfrm>
            <a:off x="290513" y="840423"/>
            <a:ext cx="11590337" cy="2261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提前结项：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如果项目提前结束，点击“志愿项目”栏目中的“项目列表”，点击“提前结项”。如发布持续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天的项目，实际第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天该项目已结束，点击“提前结项”，提前结算项目时长。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结算时长：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项目结束前，点击“结算时长”，可以提前帮志愿者结算本次活动时长。如发布持续10天的项目，某志愿者只参加了第一天的活动，点击“结算时长”，可提前结算该志愿者项目时长。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注：目前仅电脑端可操作，以后微信端会同步功能。</a:t>
            </a:r>
            <a:endParaRPr lang="zh-CN" altLang="en-US" sz="1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spc="600" dirty="0">
                <a:solidFill>
                  <a:schemeClr val="tx1"/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4</a:t>
            </a:r>
            <a:r>
              <a:rPr lang="zh-CN" altLang="en-US" sz="2400" b="1" spc="600" dirty="0">
                <a:solidFill>
                  <a:schemeClr val="tx1"/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、提前结项及结算时长</a:t>
            </a:r>
            <a:r>
              <a:rPr lang="zh-CN" altLang="en-US" sz="2400" b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（仅电脑端）</a:t>
            </a:r>
            <a:endParaRPr lang="zh-CN" altLang="en-US" sz="2400" b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  <p:pic>
        <p:nvPicPr>
          <p:cNvPr id="2" name="图片 1" descr="8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125" y="3157855"/>
            <a:ext cx="11029950" cy="3120390"/>
          </a:xfrm>
          <a:prstGeom prst="rect">
            <a:avLst/>
          </a:prstGeom>
        </p:spPr>
      </p:pic>
      <p:sp>
        <p:nvSpPr>
          <p:cNvPr id="3" name="流程图: 过程 2"/>
          <p:cNvSpPr/>
          <p:nvPr/>
        </p:nvSpPr>
        <p:spPr>
          <a:xfrm>
            <a:off x="10530205" y="4493895"/>
            <a:ext cx="419735" cy="224790"/>
          </a:xfrm>
          <a:prstGeom prst="flowChart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流程图: 过程 6"/>
          <p:cNvSpPr/>
          <p:nvPr/>
        </p:nvSpPr>
        <p:spPr>
          <a:xfrm>
            <a:off x="492125" y="4044315"/>
            <a:ext cx="644525" cy="254000"/>
          </a:xfrm>
          <a:prstGeom prst="flowChart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12641" name="矩形 5"/>
          <p:cNvSpPr/>
          <p:nvPr/>
        </p:nvSpPr>
        <p:spPr>
          <a:xfrm>
            <a:off x="408623" y="958215"/>
            <a:ext cx="11590337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项目结束</a:t>
            </a:r>
            <a:r>
              <a:rPr lang="zh-CN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一个月内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，登录团队账户，点击“志愿项目”栏目中的“项目列表”，点击“总结上报”，如实将活动现场图文素材录入系统。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（初级团队由归属团队审批，中级团队无需审批）</a:t>
            </a:r>
            <a:endParaRPr lang="en-US" altLang="zh-CN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温馨提示：未进行总结上报的项目状态不是结束状态。总结上报审核通过后方可补录志愿者时长，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将志愿时长记录到团队账户中（中级权限账户无需审批）。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745490" y="3326130"/>
            <a:ext cx="10701020" cy="274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17"/>
          <p:cNvSpPr txBox="1"/>
          <p:nvPr/>
        </p:nvSpPr>
        <p:spPr>
          <a:xfrm>
            <a:off x="1088473" y="380365"/>
            <a:ext cx="9994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5</a:t>
            </a:r>
            <a:r>
              <a:rPr lang="zh-CN" altLang="en-US" sz="2400" b="1" spc="600" dirty="0"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rPr>
              <a:t>、总结上报</a:t>
            </a:r>
            <a:endParaRPr lang="zh-CN" altLang="en-US" sz="2400" b="1" spc="600" dirty="0">
              <a:latin typeface="Times New Roman" panose="02020603050405020304" charset="0"/>
              <a:ea typeface="思源黑体" panose="020B0500000000000000" pitchFamily="34" charset="-122"/>
              <a:cs typeface="Times New Roman" panose="02020603050405020304" charset="0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/>
          <p:cNvGrpSpPr/>
          <p:nvPr/>
        </p:nvGrpSpPr>
        <p:grpSpPr>
          <a:xfrm>
            <a:off x="27305" y="3175"/>
            <a:ext cx="12192000" cy="6854825"/>
            <a:chOff x="0" y="3175"/>
            <a:chExt cx="12192000" cy="6854825"/>
          </a:xfrm>
        </p:grpSpPr>
        <p:sp>
          <p:nvSpPr>
            <p:cNvPr id="9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88556" y="381405"/>
              <a:ext cx="2158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输入您的标题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11489025" y="335281"/>
            <a:ext cx="355600" cy="355600"/>
          </a:xfrm>
          <a:custGeom>
            <a:avLst/>
            <a:gdLst>
              <a:gd name="connsiteX0" fmla="*/ 0 w 355600"/>
              <a:gd name="connsiteY0" fmla="*/ 355600 h 355600"/>
              <a:gd name="connsiteX1" fmla="*/ 0 w 355600"/>
              <a:gd name="connsiteY1" fmla="*/ 79022 h 355600"/>
              <a:gd name="connsiteX2" fmla="*/ 0 w 355600"/>
              <a:gd name="connsiteY2" fmla="*/ 0 h 355600"/>
              <a:gd name="connsiteX3" fmla="*/ 79022 w 355600"/>
              <a:gd name="connsiteY3" fmla="*/ 0 h 355600"/>
              <a:gd name="connsiteX4" fmla="*/ 355600 w 355600"/>
              <a:gd name="connsiteY4" fmla="*/ 0 h 355600"/>
              <a:gd name="connsiteX5" fmla="*/ 355600 w 355600"/>
              <a:gd name="connsiteY5" fmla="*/ 79022 h 355600"/>
              <a:gd name="connsiteX6" fmla="*/ 79022 w 355600"/>
              <a:gd name="connsiteY6" fmla="*/ 79022 h 355600"/>
              <a:gd name="connsiteX7" fmla="*/ 79022 w 355600"/>
              <a:gd name="connsiteY7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" h="355600">
                <a:moveTo>
                  <a:pt x="0" y="355600"/>
                </a:moveTo>
                <a:lnTo>
                  <a:pt x="0" y="79022"/>
                </a:lnTo>
                <a:lnTo>
                  <a:pt x="0" y="0"/>
                </a:lnTo>
                <a:lnTo>
                  <a:pt x="79022" y="0"/>
                </a:lnTo>
                <a:lnTo>
                  <a:pt x="355600" y="0"/>
                </a:lnTo>
                <a:lnTo>
                  <a:pt x="355600" y="79022"/>
                </a:lnTo>
                <a:lnTo>
                  <a:pt x="79022" y="79022"/>
                </a:lnTo>
                <a:lnTo>
                  <a:pt x="79022" y="355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3" name="任意形状 12"/>
          <p:cNvSpPr/>
          <p:nvPr/>
        </p:nvSpPr>
        <p:spPr>
          <a:xfrm>
            <a:off x="-94615" y="0"/>
            <a:ext cx="6464020" cy="6858000"/>
          </a:xfrm>
          <a:custGeom>
            <a:avLst/>
            <a:gdLst>
              <a:gd name="connsiteX0" fmla="*/ 25435 w 6464020"/>
              <a:gd name="connsiteY0" fmla="*/ 0 h 6858000"/>
              <a:gd name="connsiteX1" fmla="*/ 3035989 w 6464020"/>
              <a:gd name="connsiteY1" fmla="*/ 0 h 6858000"/>
              <a:gd name="connsiteX2" fmla="*/ 6464020 w 6464020"/>
              <a:gd name="connsiteY2" fmla="*/ 3408528 h 6858000"/>
              <a:gd name="connsiteX3" fmla="*/ 4967331 w 6464020"/>
              <a:gd name="connsiteY3" fmla="*/ 4913781 h 6858000"/>
              <a:gd name="connsiteX4" fmla="*/ 4956721 w 6464020"/>
              <a:gd name="connsiteY4" fmla="*/ 4903232 h 6858000"/>
              <a:gd name="connsiteX5" fmla="*/ 3001953 w 6464020"/>
              <a:gd name="connsiteY5" fmla="*/ 6858000 h 6858000"/>
              <a:gd name="connsiteX6" fmla="*/ 0 w 6464020"/>
              <a:gd name="connsiteY6" fmla="*/ 6858000 h 6858000"/>
              <a:gd name="connsiteX7" fmla="*/ 3451464 w 6464020"/>
              <a:gd name="connsiteY7" fmla="*/ 34065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4020" h="6858000">
                <a:moveTo>
                  <a:pt x="25435" y="0"/>
                </a:moveTo>
                <a:lnTo>
                  <a:pt x="3035989" y="0"/>
                </a:lnTo>
                <a:lnTo>
                  <a:pt x="6464020" y="3408528"/>
                </a:lnTo>
                <a:lnTo>
                  <a:pt x="4967331" y="4913781"/>
                </a:lnTo>
                <a:lnTo>
                  <a:pt x="4956721" y="4903232"/>
                </a:lnTo>
                <a:lnTo>
                  <a:pt x="3001953" y="6858000"/>
                </a:lnTo>
                <a:lnTo>
                  <a:pt x="0" y="6858000"/>
                </a:lnTo>
                <a:lnTo>
                  <a:pt x="3451464" y="3406537"/>
                </a:lnTo>
                <a:close/>
              </a:path>
            </a:pathLst>
          </a:custGeom>
          <a:blipFill rotWithShape="1">
            <a:blip r:embed="rId1"/>
            <a:stretch>
              <a:fillRect l="-30821" r="-30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90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5842635" y="2426970"/>
            <a:ext cx="67671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/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二、志愿组织微信端操作</a:t>
            </a:r>
            <a:endParaRPr lang="zh-CN" altLang="en-US" sz="32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7506787" y="3814704"/>
            <a:ext cx="3730928" cy="111569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defTabSz="1217930">
              <a:lnSpc>
                <a:spcPts val="2000"/>
              </a:lnSpc>
              <a:defRPr/>
            </a:pPr>
            <a:r>
              <a:rPr 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微信公众号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：桂志愿云</a:t>
            </a:r>
            <a:endParaRPr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lvl="0" defTabSz="1217930">
              <a:lnSpc>
                <a:spcPts val="2000"/>
              </a:lnSpc>
              <a:defRPr/>
            </a:pPr>
            <a:endParaRPr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lvl="0" defTabSz="1217930">
              <a:lnSpc>
                <a:spcPts val="2000"/>
              </a:lnSpc>
              <a:defRPr/>
            </a:pPr>
            <a:r>
              <a:rPr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注意：非“桂志愿云”微信小程序</a:t>
            </a:r>
            <a:endParaRPr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lvl="0" defTabSz="1217930">
              <a:lnSpc>
                <a:spcPts val="2000"/>
              </a:lnSpc>
              <a:defRPr/>
            </a:pP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" name="图片 1" descr="17935325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" y="2329815"/>
            <a:ext cx="2037715" cy="2036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641921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（一）志愿组织（团队）注册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53249" name="矩形 5"/>
          <p:cNvSpPr/>
          <p:nvPr/>
        </p:nvSpPr>
        <p:spPr>
          <a:xfrm>
            <a:off x="7112000" y="895350"/>
            <a:ext cx="5041900" cy="40411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、关注“桂志愿云”微信公众号，进入“桂志愿”首页；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、点击“团队注册”，进入注册页面；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、选择队伍类型；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、填写账号信息（团队名称：单位名称+志愿服务队，归属团队：按系统、区域选择）；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、填写基本信息；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、填写负责人信息；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、填写联系人信息。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、未登记志愿服务组织（即“志愿服务团体”），联系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归属组织（团队）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进行审核。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2481580" y="1337310"/>
            <a:ext cx="2040255" cy="35674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/>
          <p:nvPr/>
        </p:nvPicPr>
        <p:blipFill>
          <a:blip r:embed="rId2"/>
          <a:stretch>
            <a:fillRect/>
          </a:stretch>
        </p:blipFill>
        <p:spPr>
          <a:xfrm>
            <a:off x="4986655" y="1337310"/>
            <a:ext cx="2125980" cy="35680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右箭头 16"/>
          <p:cNvSpPr/>
          <p:nvPr/>
        </p:nvSpPr>
        <p:spPr>
          <a:xfrm>
            <a:off x="4598035" y="3069273"/>
            <a:ext cx="465138" cy="26035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084070" y="3127693"/>
            <a:ext cx="465138" cy="26035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3261" name="文本框 5"/>
          <p:cNvSpPr txBox="1"/>
          <p:nvPr/>
        </p:nvSpPr>
        <p:spPr>
          <a:xfrm>
            <a:off x="86995" y="5080000"/>
            <a:ext cx="7025640" cy="1373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fontAlgn="auto">
              <a:lnSpc>
                <a:spcPts val="2000"/>
              </a:lnSpc>
            </a:pPr>
            <a:r>
              <a:rPr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注：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已将广西志愿服务网（1.0版）2021年11月30日前志愿者相关数据迁移至“桂志愿”系统。2021年11月30日前已注册账户，但账户不归属广西志愿服务网，不属于迁移范围（如区域选择广西，但账户归属中国红十字志愿者网）。</a:t>
            </a:r>
            <a:endParaRPr sz="1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just" fontAlgn="auto">
              <a:lnSpc>
                <a:spcPts val="2000"/>
              </a:lnSpc>
            </a:pPr>
            <a:r>
              <a:rPr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2、建议团队负责人和联系人为同一人，且熟悉“桂志愿”系统。一个志愿者有且只能担任一个团队的负责人，即一个身份证号绑定一个团队账户。</a:t>
            </a:r>
            <a:endParaRPr sz="1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3" name="图片 2" descr="/home/gxxc/Desktop/11111.jpg111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020" y="1337310"/>
            <a:ext cx="1826895" cy="3568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961708" y="4645343"/>
            <a:ext cx="431800" cy="2603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72523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8" name="文本框 17"/>
            <p:cNvSpPr txBox="1"/>
            <p:nvPr/>
          </p:nvSpPr>
          <p:spPr>
            <a:xfrm>
              <a:off x="1088473" y="381635"/>
              <a:ext cx="60680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（二）志愿组织（团队）登录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2510" y="1180465"/>
            <a:ext cx="2004060" cy="307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/home/gxxc/Desktop/1380340274.jpg138034027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92570" y="1180465"/>
            <a:ext cx="2096135" cy="30759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矩形 15"/>
          <p:cNvSpPr/>
          <p:nvPr/>
        </p:nvSpPr>
        <p:spPr>
          <a:xfrm>
            <a:off x="-19685" y="4431348"/>
            <a:ext cx="12166600" cy="2066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zh-CN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关注“桂志愿云”微信公众号，点击菜单栏</a:t>
            </a:r>
            <a:r>
              <a:rPr lang="zh-CN" altLang="zh-CN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“桂志愿”</a:t>
            </a:r>
            <a:r>
              <a:rPr lang="zh-CN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，进入首页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、点击右下角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“我的”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、点击右上角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“账号管理”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、点击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“志愿组织（团队）登录”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，进入登录页面；</a:t>
            </a:r>
            <a:endParaRPr lang="zh-CN" altLang="en-US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、可输入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用户名</a:t>
            </a:r>
            <a:r>
              <a:rPr lang="en-US" altLang="zh-CN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负责人身份证号</a:t>
            </a:r>
            <a:r>
              <a:rPr lang="en-US" altLang="zh-CN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负责人手机号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进行登录，在登录账户页面点击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“微信”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图标，输入账户密码进行绑定微信。绑定微信后，下回登录账户可在登录账户页面点击“微信”图标，</a:t>
            </a:r>
            <a:r>
              <a:rPr lang="zh-CN" altLang="en-US" sz="16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免密登录</a:t>
            </a:r>
            <a:r>
              <a:rPr lang="zh-CN" altLang="en-US" sz="16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altLang="en-US" sz="1600" strike="noStrike" noProof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indent="457200" algn="just" fontAlgn="auto">
              <a:lnSpc>
                <a:spcPts val="2200"/>
              </a:lnSpc>
            </a:pPr>
            <a:r>
              <a:rPr sz="1400" b="1" strike="noStrike" noProof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注意：2021年11月以前在“广西志愿服务网”有账号的志愿者，账号：身份证号，初始密码：姓名首字母小写+身份证后四位+手机号后四位</a:t>
            </a:r>
            <a:r>
              <a:rPr lang="zh-CN" sz="1400" b="1" strike="noStrike" noProof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。</a:t>
            </a:r>
            <a:endParaRPr lang="zh-CN" sz="1400" b="1" strike="noStrike" spc="-1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2" name="图片 1" descr="/home/gxxc/Desktop/3.jpg3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69475" y="1179195"/>
            <a:ext cx="1781175" cy="30772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/home/gxxc/Desktop/11111.jpg111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" y="1180465"/>
            <a:ext cx="1924050" cy="307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1479868" y="3996373"/>
            <a:ext cx="431800" cy="2603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010" y="2606675"/>
            <a:ext cx="523875" cy="276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745" y="2606675"/>
            <a:ext cx="523875" cy="276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020" y="2606675"/>
            <a:ext cx="523875" cy="276225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7595870" y="2779395"/>
            <a:ext cx="1026795" cy="2603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矩形 12"/>
          <p:cNvSpPr/>
          <p:nvPr/>
        </p:nvSpPr>
        <p:spPr>
          <a:xfrm>
            <a:off x="-19685" y="653205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0370820" y="3238500"/>
            <a:ext cx="578485" cy="2603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72523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" name="文本框 17"/>
            <p:cNvSpPr txBox="1"/>
            <p:nvPr/>
          </p:nvSpPr>
          <p:spPr>
            <a:xfrm>
              <a:off x="1088473" y="381635"/>
              <a:ext cx="56673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（三）志愿组织（团队）注销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 descr="/home/gxxc/Desktop/22222.jpg222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03855" y="1193800"/>
            <a:ext cx="2177415" cy="4055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/home/gxxc/Desktop/1558799472.jpg155879947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857875" y="1195070"/>
            <a:ext cx="2099310" cy="40563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右箭头 16"/>
          <p:cNvSpPr/>
          <p:nvPr/>
        </p:nvSpPr>
        <p:spPr>
          <a:xfrm>
            <a:off x="5220335" y="323373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292" name="矩形 7"/>
          <p:cNvSpPr/>
          <p:nvPr/>
        </p:nvSpPr>
        <p:spPr>
          <a:xfrm>
            <a:off x="8881110" y="3502660"/>
            <a:ext cx="2982595" cy="3091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fontAlgn="auto">
              <a:lnSpc>
                <a:spcPts val="26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关注“桂志愿云”微信公众号，点击菜单栏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“桂志愿”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，进入首页，点击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26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、点击“桂志愿”系统志愿组织（团队）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注销申请表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，下载表格；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2600"/>
              </a:lnSpc>
            </a:pPr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打印表格，手写盖章后拍照或扫描发给区域文明办。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2600"/>
              </a:lnSpc>
            </a:pP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381250" y="323373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0" name="图片 9" descr="/home/gxxc/Desktop/11111.jpg111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750" y="1193800"/>
            <a:ext cx="1983740" cy="405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椭圆 11"/>
          <p:cNvSpPr/>
          <p:nvPr/>
        </p:nvSpPr>
        <p:spPr>
          <a:xfrm>
            <a:off x="1185863" y="4987608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2" name="椭圆 5"/>
          <p:cNvSpPr/>
          <p:nvPr/>
        </p:nvSpPr>
        <p:spPr>
          <a:xfrm>
            <a:off x="472523" y="424788"/>
            <a:ext cx="324679" cy="3246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441190" y="2889250"/>
            <a:ext cx="578485" cy="49784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矩形 12"/>
          <p:cNvSpPr/>
          <p:nvPr/>
        </p:nvSpPr>
        <p:spPr>
          <a:xfrm>
            <a:off x="-19685" y="653205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8072755" y="3233738"/>
            <a:ext cx="52228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5986145" y="3263265"/>
            <a:ext cx="1642110" cy="332105"/>
          </a:xfrm>
          <a:prstGeom prst="flowChartProcess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/home/gxxc/Desktop/2.jpg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5360" y="1195070"/>
            <a:ext cx="3412490" cy="230759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Group 5"/>
          <p:cNvGrpSpPr/>
          <p:nvPr/>
        </p:nvGrpSpPr>
        <p:grpSpPr>
          <a:xfrm>
            <a:off x="492208" y="1905"/>
            <a:ext cx="11699792" cy="6854825"/>
            <a:chOff x="492208" y="3175"/>
            <a:chExt cx="11699792" cy="6854825"/>
          </a:xfrm>
        </p:grpSpPr>
        <p:sp>
          <p:nvSpPr>
            <p:cNvPr id="2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0" name="文本框 17"/>
            <p:cNvSpPr txBox="1"/>
            <p:nvPr/>
          </p:nvSpPr>
          <p:spPr>
            <a:xfrm>
              <a:off x="1088473" y="381635"/>
              <a:ext cx="560895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思源黑体" panose="020B0500000000000000" pitchFamily="34" charset="-122"/>
                  <a:cs typeface="Times New Roman" panose="02020603050405020304" charset="0"/>
                  <a:sym typeface="思源黑体" panose="020B0500000000000000" pitchFamily="34" charset="-122"/>
                </a:rPr>
                <a:t>（四）找回密码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思源黑体" panose="020B0500000000000000" pitchFamily="34" charset="-122"/>
                <a:cs typeface="Times New Roman" panose="0202060305040502030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12" name="图片 11" descr="/home/gxxc/Desktop/11111.jpg1111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8304530" y="1122045"/>
            <a:ext cx="1621790" cy="3079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/home/gxxc/Desktop/235309485.jpg23530948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26810" y="1122680"/>
            <a:ext cx="1666240" cy="307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椭圆 4"/>
          <p:cNvSpPr/>
          <p:nvPr/>
        </p:nvSpPr>
        <p:spPr>
          <a:xfrm>
            <a:off x="9007158" y="3938905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320790" y="2284730"/>
            <a:ext cx="1477963" cy="5905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6533321"/>
            <a:ext cx="12192000" cy="32467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27805" y="4415155"/>
            <a:ext cx="37985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just" fontAlgn="auto">
              <a:lnSpc>
                <a:spcPts val="16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方法二：自助服务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、进入“桂志愿云”微信公众号，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自助服务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或点击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“桂志愿”微信小程序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“志愿组织（团队）”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、填写负责人姓名及身份证号；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、负责人进行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人脸识别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、点击“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修改密码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6、点击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“退出服务”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、返回登录界面用新密码登录。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80" y="2562225"/>
            <a:ext cx="377825" cy="1993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272780" y="4415155"/>
            <a:ext cx="3886835" cy="2143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just" fontAlgn="auto">
              <a:lnSpc>
                <a:spcPts val="16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方法三：重置密码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1、联系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系统管理部门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文明办、团委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重置密码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，联系方式在公众号首页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“帮助中心”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“各级管理部门联系方式”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2、重置后的密码：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负责人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姓名首字母小写+身份证后四位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在登录界面用重置密码登录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（注意多音字，如曾登录是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而不是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登陆后按照系统提示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修改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掉重置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密码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、返回登录界面用新密码登录。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 descr="/home/gxxc/Desktop/11111.jpg1111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159885" y="1121410"/>
            <a:ext cx="1621790" cy="3079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 16"/>
          <p:cNvSpPr/>
          <p:nvPr/>
        </p:nvSpPr>
        <p:spPr>
          <a:xfrm>
            <a:off x="5349558" y="3940175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985" y="2562225"/>
            <a:ext cx="377825" cy="199390"/>
          </a:xfrm>
          <a:prstGeom prst="rect">
            <a:avLst/>
          </a:prstGeom>
        </p:spPr>
      </p:pic>
      <p:pic>
        <p:nvPicPr>
          <p:cNvPr id="19" name="图片 18" descr="/home/gxxc/Desktop/22222.jpg222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3690" y="1123950"/>
            <a:ext cx="1621790" cy="3078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椭圆 21"/>
          <p:cNvSpPr/>
          <p:nvPr/>
        </p:nvSpPr>
        <p:spPr>
          <a:xfrm>
            <a:off x="11603355" y="2470785"/>
            <a:ext cx="431800" cy="29083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805" y="4415155"/>
            <a:ext cx="3623945" cy="152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06400" algn="just" fontAlgn="auto">
              <a:lnSpc>
                <a:spcPts val="1600"/>
              </a:lnSpc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方法一：忘记密码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1、在志愿组织（团队）登录登录页面，点击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“忘记密码”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2、输入身份证号和图文验证码；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3、选择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短信或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邮箱验证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4、输入新密码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ts val="16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、返回登录界面用新密码登录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23" descr="/home/gxxc/Desktop/3.jpg3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60020" y="1176020"/>
            <a:ext cx="1530350" cy="30619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285" y="2563495"/>
            <a:ext cx="377825" cy="1993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505" y="1176020"/>
            <a:ext cx="1579245" cy="3061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237808" y="2875280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4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6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1212215"/>
            <a:ext cx="1792605" cy="2771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/>
          <p:nvPr/>
        </p:nvPicPr>
        <p:blipFill>
          <a:blip r:embed="rId2"/>
          <a:stretch>
            <a:fillRect/>
          </a:stretch>
        </p:blipFill>
        <p:spPr>
          <a:xfrm>
            <a:off x="2843530" y="1212215"/>
            <a:ext cx="1955800" cy="27711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右箭头 9"/>
          <p:cNvSpPr/>
          <p:nvPr/>
        </p:nvSpPr>
        <p:spPr>
          <a:xfrm>
            <a:off x="2166938" y="2528888"/>
            <a:ext cx="520700" cy="26987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3496" name="矩形 17"/>
          <p:cNvSpPr/>
          <p:nvPr/>
        </p:nvSpPr>
        <p:spPr>
          <a:xfrm>
            <a:off x="384175" y="4291965"/>
            <a:ext cx="4287838" cy="247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>
              <a:lnSpc>
                <a:spcPts val="3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方法一：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ts val="3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登录账户后，点击右上角“修改密码”，进入修改密码页面。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>
              <a:lnSpc>
                <a:spcPts val="3000"/>
              </a:lnSpc>
            </a:pP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497" name="文本框 3"/>
          <p:cNvSpPr txBox="1"/>
          <p:nvPr/>
        </p:nvSpPr>
        <p:spPr>
          <a:xfrm>
            <a:off x="5106988" y="4291965"/>
            <a:ext cx="6507162" cy="166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>
              <a:lnSpc>
                <a:spcPts val="3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方法二：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ts val="3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通过自助服务选择修改</a:t>
            </a:r>
            <a:r>
              <a:rPr lang="zh-C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用户名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、密码、负责人手机号、邮箱。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ct val="150000"/>
              </a:lnSpc>
            </a:pPr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7" name="图片 6" descr="/home/gxxc/Desktop/235309485.jpg23530948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4805" y="1212215"/>
            <a:ext cx="1727200" cy="2771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/home/gxxc/Desktop/1589212392.jpg158921239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88600" y="1212215"/>
            <a:ext cx="1548130" cy="2771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右箭头 8"/>
          <p:cNvSpPr/>
          <p:nvPr/>
        </p:nvSpPr>
        <p:spPr>
          <a:xfrm>
            <a:off x="7443788" y="2528888"/>
            <a:ext cx="520700" cy="26987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9780270" y="2528888"/>
            <a:ext cx="520700" cy="26987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3505" name="文本框 15"/>
          <p:cNvSpPr txBox="1"/>
          <p:nvPr/>
        </p:nvSpPr>
        <p:spPr>
          <a:xfrm>
            <a:off x="384175" y="5728018"/>
            <a:ext cx="56692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注：团队“我的”界面无法修改负责人、联系人等信息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8411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（五）修改用户名、密码、负责人手机号、邮箱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" name="图片 1" descr="/home/gxxc/Desktop/11111.jpg11111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695315" y="1211580"/>
            <a:ext cx="1621790" cy="27711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椭圆 4"/>
          <p:cNvSpPr/>
          <p:nvPr/>
        </p:nvSpPr>
        <p:spPr>
          <a:xfrm>
            <a:off x="6884988" y="3721100"/>
            <a:ext cx="431800" cy="261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152400" y="1598613"/>
            <a:ext cx="2079625" cy="3856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/>
          <p:nvPr/>
        </p:nvPicPr>
        <p:blipFill>
          <a:blip r:embed="rId2"/>
          <a:stretch>
            <a:fillRect/>
          </a:stretch>
        </p:blipFill>
        <p:spPr>
          <a:xfrm>
            <a:off x="2611438" y="1600835"/>
            <a:ext cx="2078038" cy="3854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/>
          <p:nvPr/>
        </p:nvPicPr>
        <p:blipFill>
          <a:blip r:embed="rId3"/>
          <a:stretch>
            <a:fillRect/>
          </a:stretch>
        </p:blipFill>
        <p:spPr>
          <a:xfrm>
            <a:off x="5056188" y="1600835"/>
            <a:ext cx="2079625" cy="3857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540" name="矩形 5"/>
          <p:cNvSpPr/>
          <p:nvPr/>
        </p:nvSpPr>
        <p:spPr>
          <a:xfrm>
            <a:off x="7300278" y="1313815"/>
            <a:ext cx="4684712" cy="44259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 fontAlgn="auto">
              <a:lnSpc>
                <a:spcPts val="2600"/>
              </a:lnSpc>
            </a:pP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在团队中心页面点击“成员管理”，进入成员管理页面。</a:t>
            </a:r>
            <a:endParaRPr lang="zh-CN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成员审核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:</a:t>
            </a: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）点击“申请审核”；</a:t>
            </a:r>
            <a:endParaRPr lang="zh-CN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2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）录用志愿者：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点击“通过”或“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批量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通过”；</a:t>
            </a:r>
            <a:endParaRPr lang="zh-CN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）驳回志愿者：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点击“驳回”或“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批量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驳回”，并填写驳回理由。</a:t>
            </a:r>
            <a:endParaRPr lang="en-US" altLang="zh-CN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2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、</a:t>
            </a:r>
            <a:r>
              <a:rPr lang="zh-CN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移除志愿者：</a:t>
            </a:r>
            <a:endParaRPr lang="zh-CN" altLang="zh-CN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）点击“成员信息”；</a:t>
            </a:r>
            <a:endParaRPr lang="zh-CN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）点击志愿者姓名，进入志愿者详情页；</a:t>
            </a:r>
            <a:endParaRPr lang="zh-CN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indent="406400" algn="just" fontAlgn="auto">
              <a:lnSpc>
                <a:spcPts val="2600"/>
              </a:lnSpc>
            </a:pP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拉至底部，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</a:rPr>
              <a:t>点击“移除团队”。</a:t>
            </a:r>
            <a:endParaRPr lang="zh-CN" altLang="zh-CN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2328863" y="3787775"/>
            <a:ext cx="282575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4778375" y="3787775"/>
            <a:ext cx="274638" cy="2682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6419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（六）管理本团队志愿者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/>
          <p:nvPr/>
        </p:nvSpPr>
        <p:spPr bwMode="auto">
          <a:xfrm>
            <a:off x="5935844" y="472698"/>
            <a:ext cx="6256156" cy="6385302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矩形 13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blipFill>
            <a:blip r:embed="rId1"/>
            <a:stretch>
              <a:fillRect t="-57242" b="-572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矩形 12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椭圆 5"/>
          <p:cNvSpPr/>
          <p:nvPr/>
        </p:nvSpPr>
        <p:spPr>
          <a:xfrm>
            <a:off x="452451" y="426058"/>
            <a:ext cx="551745" cy="5517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357981" y="472698"/>
            <a:ext cx="12852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spc="6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2023</a:t>
            </a:r>
            <a:endParaRPr lang="zh-CN" altLang="en-US" sz="28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18096" y="2611830"/>
            <a:ext cx="2381772" cy="2190932"/>
            <a:chOff x="1470701" y="1821913"/>
            <a:chExt cx="3820826" cy="3607097"/>
          </a:xfrm>
        </p:grpSpPr>
        <p:sp>
          <p:nvSpPr>
            <p:cNvPr id="8" name="矩形 1"/>
            <p:cNvSpPr/>
            <p:nvPr/>
          </p:nvSpPr>
          <p:spPr>
            <a:xfrm>
              <a:off x="1470701" y="1821913"/>
              <a:ext cx="3820826" cy="36070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1470701" y="4952492"/>
              <a:ext cx="1339401" cy="4765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0" name="矩形 4"/>
            <p:cNvSpPr/>
            <p:nvPr/>
          </p:nvSpPr>
          <p:spPr>
            <a:xfrm>
              <a:off x="2810101" y="4952492"/>
              <a:ext cx="1566931" cy="4765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1" name="文本框 15"/>
            <p:cNvSpPr txBox="1"/>
            <p:nvPr/>
          </p:nvSpPr>
          <p:spPr>
            <a:xfrm>
              <a:off x="2019199" y="2721526"/>
              <a:ext cx="2723828" cy="182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02</a:t>
              </a:r>
              <a:endParaRPr kumimoji="0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文本框 17"/>
          <p:cNvSpPr txBox="1"/>
          <p:nvPr/>
        </p:nvSpPr>
        <p:spPr>
          <a:xfrm>
            <a:off x="6153150" y="2921635"/>
            <a:ext cx="4561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志愿者账户</a:t>
            </a:r>
            <a:endParaRPr lang="zh-CN" altLang="en-US" sz="6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PA-文本框 9"/>
          <p:cNvSpPr txBox="1"/>
          <p:nvPr>
            <p:custDataLst>
              <p:tags r:id="rId2"/>
            </p:custDataLst>
          </p:nvPr>
        </p:nvSpPr>
        <p:spPr>
          <a:xfrm>
            <a:off x="5784470" y="3782924"/>
            <a:ext cx="4812008" cy="730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>
                    <a:lumMod val="9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（电脑端、微信端）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68" name="图片 67"/>
          <p:cNvPicPr/>
          <p:nvPr/>
        </p:nvPicPr>
        <p:blipFill>
          <a:blip r:embed="rId1"/>
          <a:stretch>
            <a:fillRect/>
          </a:stretch>
        </p:blipFill>
        <p:spPr>
          <a:xfrm>
            <a:off x="6284595" y="1345883"/>
            <a:ext cx="2411413" cy="4244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图片 72"/>
          <p:cNvPicPr/>
          <p:nvPr/>
        </p:nvPicPr>
        <p:blipFill>
          <a:blip r:embed="rId2"/>
          <a:stretch>
            <a:fillRect/>
          </a:stretch>
        </p:blipFill>
        <p:spPr>
          <a:xfrm>
            <a:off x="9591993" y="1345883"/>
            <a:ext cx="2382838" cy="4244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23"/>
          <p:cNvSpPr/>
          <p:nvPr/>
        </p:nvSpPr>
        <p:spPr>
          <a:xfrm>
            <a:off x="208915" y="1749425"/>
            <a:ext cx="5843270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lnSpc>
                <a:spcPts val="2400"/>
              </a:lnSpc>
            </a:pP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在团队中心页面点击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发布项目（活动）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（建议提前</a:t>
            </a:r>
            <a:r>
              <a:rPr lang="en-US" altLang="zh-CN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48</a:t>
            </a:r>
            <a:r>
              <a:rPr lang="zh-CN" altLang="en-US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小时发布，活动说明有</a:t>
            </a:r>
            <a:r>
              <a:rPr lang="en-US" altLang="zh-CN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字字数限制）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r>
              <a:rPr lang="zh-CN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）按</a:t>
            </a:r>
            <a:r>
              <a:rPr lang="zh-CN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要求填写项目信息，点击</a:t>
            </a:r>
            <a:r>
              <a:rPr lang="en-US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发布</a:t>
            </a:r>
            <a:r>
              <a:rPr lang="en-US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zh-CN" strike="noStrike" kern="100" spc="-30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r>
              <a:rPr lang="zh-CN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）活动招募截止日期可以是活动结束日期。</a:t>
            </a:r>
            <a:endParaRPr lang="zh-CN" altLang="zh-CN" strike="noStrike" kern="100" spc="-30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r>
              <a:rPr lang="zh-CN" altLang="zh-CN" b="1" strike="noStrike" kern="100" spc="-3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endParaRPr lang="zh-CN" altLang="zh-CN" b="1" strike="noStrike" kern="100" spc="-30" noProof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r>
              <a:rPr lang="en-US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志愿者只能在</a:t>
            </a:r>
            <a:r>
              <a:rPr lang="zh-CN" altLang="zh-CN" strike="noStrike" kern="100" spc="-3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活动地点三公里范围内及规定时间内进行签到</a:t>
            </a:r>
            <a:r>
              <a:rPr lang="en-US" altLang="zh-CN" strike="noStrike" kern="100" spc="-3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zh-CN" strike="noStrike" kern="100" spc="-3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签退</a:t>
            </a:r>
            <a:r>
              <a:rPr lang="zh-CN" altLang="zh-CN" strike="noStrike" kern="100" spc="-3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扫码记录志愿服务时长，</a:t>
            </a:r>
            <a:r>
              <a:rPr lang="zh-CN" altLang="zh-CN" strike="noStrike" kern="100" spc="-3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超出范围及时间记录无</a:t>
            </a:r>
            <a:r>
              <a:rPr lang="zh-CN" altLang="zh-CN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</a:t>
            </a:r>
            <a:r>
              <a:rPr lang="zh-CN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zh-CN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、初级团队项目审批前，有一次</a:t>
            </a:r>
            <a:r>
              <a:rPr lang="zh-CN" altLang="en-US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修改项目信息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的机会；中级团队发布项目后无法修改。</a:t>
            </a:r>
            <a:endParaRPr lang="zh-CN" altLang="en-US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、招募人数要</a:t>
            </a:r>
            <a:r>
              <a:rPr lang="zh-CN" altLang="en-US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大于或等于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实际参加人数。</a:t>
            </a:r>
            <a:endParaRPr lang="zh-CN" altLang="en-US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just" fontAlgn="auto">
              <a:lnSpc>
                <a:spcPts val="2400"/>
              </a:lnSpc>
            </a:pP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、志愿者可</a:t>
            </a:r>
            <a:r>
              <a:rPr lang="zh-CN" altLang="en-US" strike="noStrike" kern="10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多次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签到签退（例如：活动时间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00-12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00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，第一次签到签退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30-11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，第二次签到签退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50-12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，则志愿者时长为累计有效时长</a:t>
            </a:r>
            <a:r>
              <a:rPr lang="en-US" altLang="zh-CN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3h+30min=3.5h</a:t>
            </a:r>
            <a:r>
              <a:rPr lang="zh-CN" altLang="en-US" strike="noStrike" kern="1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</a:t>
            </a:r>
            <a:endParaRPr lang="zh-CN" altLang="en-US" sz="2000" strike="noStrike" kern="100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8884285" y="2921318"/>
            <a:ext cx="520700" cy="35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6419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（七）项目管理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10590" y="1052830"/>
            <a:ext cx="2317115" cy="596265"/>
            <a:chOff x="4618" y="1820"/>
            <a:chExt cx="6918" cy="785"/>
          </a:xfrm>
          <a:solidFill>
            <a:schemeClr val="accent1"/>
          </a:solidFill>
        </p:grpSpPr>
        <p:sp>
          <p:nvSpPr>
            <p:cNvPr id="15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789" y="1923"/>
              <a:ext cx="6258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en-US" altLang="zh-CN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1</a:t>
              </a:r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、发布项目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68" name="图片 67" descr="/home/gxxc/Desktop/555.jpg555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5970905" y="1864360"/>
            <a:ext cx="2411730" cy="36315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图片 72" descr="/home/gxxc/Desktop/666.jpg66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305925" y="1864360"/>
            <a:ext cx="2241550" cy="36315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635" name="矩形 23"/>
          <p:cNvSpPr/>
          <p:nvPr/>
        </p:nvSpPr>
        <p:spPr>
          <a:xfrm>
            <a:off x="394335" y="1980248"/>
            <a:ext cx="5327650" cy="4759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>
              <a:lnSpc>
                <a:spcPts val="28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（1）活动联系人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点击“项目（活动）管理”，点击“已发布”，选择已发布的活动项目；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活动联系人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点击右上角“分享”按钮，获取项目招募二维码；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）志愿者登陆志愿者账号，通过账号左上角的“扫一扫”，扫描招募二维码，报名参加项目；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）活动联系人在“招募列表”审核“通过”或者“驳回”志愿者报名。</a:t>
            </a:r>
            <a:r>
              <a:rPr lang="zh-CN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（可批量操作）</a:t>
            </a:r>
            <a:endParaRPr lang="zh-CN" altLang="zh-CN" sz="2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ts val="2800"/>
              </a:lnSpc>
            </a:pPr>
            <a:endParaRPr lang="zh-CN" altLang="zh-CN" sz="2000" dirty="0">
              <a:solidFill>
                <a:srgbClr val="558E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8637588" y="3468688"/>
            <a:ext cx="520700" cy="35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525578" y="2038668"/>
            <a:ext cx="684213" cy="603250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991850" y="3666490"/>
            <a:ext cx="644525" cy="388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991850" y="4524375"/>
            <a:ext cx="644525" cy="388938"/>
          </a:xfrm>
          <a:prstGeom prst="ellipse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6419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（七）项目管理</a:t>
            </a:r>
            <a:endParaRPr lang="zh-CN" altLang="en-US" sz="2400" b="1" spc="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2400" b="1" spc="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0590" y="1052830"/>
            <a:ext cx="3301365" cy="596265"/>
            <a:chOff x="4618" y="1820"/>
            <a:chExt cx="13562" cy="785"/>
          </a:xfrm>
          <a:solidFill>
            <a:schemeClr val="accent1"/>
          </a:solidFill>
        </p:grpSpPr>
        <p:sp>
          <p:nvSpPr>
            <p:cNvPr id="2" name="箭头: 五边形 16"/>
            <p:cNvSpPr/>
            <p:nvPr/>
          </p:nvSpPr>
          <p:spPr bwMode="auto">
            <a:xfrm>
              <a:off x="4618" y="1820"/>
              <a:ext cx="13562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790" y="1923"/>
              <a:ext cx="12907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en-US" altLang="zh-CN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2</a:t>
              </a:r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、审核招募的志愿者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71681" name="矩形 5"/>
          <p:cNvSpPr/>
          <p:nvPr/>
        </p:nvSpPr>
        <p:spPr>
          <a:xfrm>
            <a:off x="194310" y="1737360"/>
            <a:ext cx="5788660" cy="4707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 fontAlgn="auto">
              <a:lnSpc>
                <a:spcPts val="2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活动开始前半小时和结束后半小时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才会出现签到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签退的二维码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，团队联系人登录账户；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2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项目（活动）管理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2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已发布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项目列表中，点击项目名称，进入项目详情页；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2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方法一：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将签到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签退二维码发给志愿者，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志愿者扫码签到</a:t>
            </a:r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签退记录时长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 fontAlgn="auto">
              <a:lnSpc>
                <a:spcPts val="2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方法二：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团队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联系人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点击团队中心左上角“扫一扫”，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扫描志愿者证二维码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签到</a:t>
            </a:r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签退记录时长。</a:t>
            </a:r>
            <a:endParaRPr lang="zh-CN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indent="406400" algn="just" fontAlgn="auto">
              <a:lnSpc>
                <a:spcPts val="2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（5）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活动联系人点击“项目（活动）管理”，点击“已发布”，选择已发布的活动项目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在</a:t>
            </a:r>
            <a:r>
              <a:rPr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“签到明细”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查看志愿者签到签退情况。如果某志愿者只签到未签退，则点击“签到明细”，点击</a:t>
            </a:r>
            <a:r>
              <a:rPr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“撤销”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，删除其签到记录，项目总结上报后为该志愿者补录时长。</a:t>
            </a:r>
            <a:endParaRPr lang="zh-CN" altLang="en-US" sz="1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indent="406400" algn="just" fontAlgn="auto">
              <a:lnSpc>
                <a:spcPts val="2000"/>
              </a:lnSpc>
            </a:pP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6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如果发布的项目为长期项目（如一个月），不强制要求每天都签到签退；活动结束后统一结算时长。长期项目中途可以提前结算志愿者时长或提前结束活动（目前仅电脑端操作“提前结项”和“结算时长”，以后微信端会同步功能）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264275" y="1933575"/>
            <a:ext cx="2411413" cy="4121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/>
          <p:nvPr/>
        </p:nvPicPr>
        <p:blipFill>
          <a:blip r:embed="rId2"/>
          <a:stretch>
            <a:fillRect/>
          </a:stretch>
        </p:blipFill>
        <p:spPr>
          <a:xfrm>
            <a:off x="9447213" y="1933575"/>
            <a:ext cx="2419350" cy="4121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右箭头 16"/>
          <p:cNvSpPr/>
          <p:nvPr/>
        </p:nvSpPr>
        <p:spPr>
          <a:xfrm>
            <a:off x="8785225" y="3646488"/>
            <a:ext cx="522288" cy="35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6419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（七）项目管理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0590" y="1052830"/>
            <a:ext cx="2317115" cy="596265"/>
            <a:chOff x="4618" y="1820"/>
            <a:chExt cx="6918" cy="785"/>
          </a:xfrm>
          <a:solidFill>
            <a:schemeClr val="accent1"/>
          </a:solidFill>
        </p:grpSpPr>
        <p:sp>
          <p:nvSpPr>
            <p:cNvPr id="8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789" y="1923"/>
              <a:ext cx="6289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en-US" altLang="zh-CN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3</a:t>
              </a:r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、时长记录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11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73729" name="矩形 5"/>
          <p:cNvSpPr/>
          <p:nvPr/>
        </p:nvSpPr>
        <p:spPr>
          <a:xfrm>
            <a:off x="491808" y="1894523"/>
            <a:ext cx="4259262" cy="4066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200"/>
              </a:lnSpc>
              <a:spcAft>
                <a:spcPts val="600"/>
              </a:spcAft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）项目结束</a:t>
            </a:r>
            <a:r>
              <a:rPr lang="zh-CN" altLang="zh-CN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一个月内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，进入“项目（活动）管理”页面；</a:t>
            </a:r>
            <a:r>
              <a:rPr lang="zh-CN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（初级团队由归属团队审批，中级团队无需审批）</a:t>
            </a:r>
            <a:endParaRPr lang="zh-CN" alt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  <a:spcAft>
                <a:spcPts val="600"/>
              </a:spcAft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）在已结束的项目列表中，点击“活动上报”，如实将活动现场图文素材录入系统。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  <a:spcAft>
                <a:spcPts val="600"/>
              </a:spcAft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）中级团队无需审核，初级团队需联系归属团队审核总结上报。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  <a:spcAft>
                <a:spcPts val="600"/>
              </a:spcAft>
            </a:pP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200"/>
              </a:lnSpc>
              <a:spcAft>
                <a:spcPts val="60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未进行总结上报的项目状态不是结束状态。总结上报审核通过后，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将下发志愿者时长记录到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志愿者账户中</a:t>
            </a:r>
            <a:r>
              <a:rPr lang="zh-CN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（中级权限账户无需审批）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rcRect t="5955"/>
          <a:stretch>
            <a:fillRect/>
          </a:stretch>
        </p:blipFill>
        <p:spPr>
          <a:xfrm>
            <a:off x="5059363" y="1809750"/>
            <a:ext cx="2690813" cy="41513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/>
          <p:nvPr/>
        </p:nvPicPr>
        <p:blipFill>
          <a:blip r:embed="rId2"/>
          <a:stretch>
            <a:fillRect/>
          </a:stretch>
        </p:blipFill>
        <p:spPr>
          <a:xfrm>
            <a:off x="8759825" y="1809750"/>
            <a:ext cx="2546350" cy="41513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右箭头 7"/>
          <p:cNvSpPr/>
          <p:nvPr/>
        </p:nvSpPr>
        <p:spPr>
          <a:xfrm>
            <a:off x="7891463" y="3524250"/>
            <a:ext cx="490538" cy="2794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6419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（七）项目管理</a:t>
            </a:r>
            <a:endParaRPr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10590" y="1052830"/>
            <a:ext cx="2317115" cy="596265"/>
            <a:chOff x="4618" y="1820"/>
            <a:chExt cx="6918" cy="785"/>
          </a:xfrm>
          <a:solidFill>
            <a:schemeClr val="accent1"/>
          </a:solidFill>
        </p:grpSpPr>
        <p:sp>
          <p:nvSpPr>
            <p:cNvPr id="12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789" y="1923"/>
              <a:ext cx="6198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en-US" altLang="zh-CN" sz="2400" strike="noStrike" noProof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</a:t>
              </a:r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、总结上报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/>
          <p:nvPr/>
        </p:nvSpPr>
        <p:spPr bwMode="auto">
          <a:xfrm>
            <a:off x="5935844" y="472698"/>
            <a:ext cx="6256156" cy="6385302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矩形 13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blipFill>
            <a:blip r:embed="rId1"/>
            <a:stretch>
              <a:fillRect t="-57242" b="-572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矩形 12"/>
          <p:cNvSpPr/>
          <p:nvPr/>
        </p:nvSpPr>
        <p:spPr>
          <a:xfrm>
            <a:off x="0" y="1815548"/>
            <a:ext cx="12192000" cy="3783496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椭圆 5"/>
          <p:cNvSpPr/>
          <p:nvPr/>
        </p:nvSpPr>
        <p:spPr>
          <a:xfrm>
            <a:off x="452451" y="426058"/>
            <a:ext cx="551745" cy="5517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1357981" y="472698"/>
            <a:ext cx="12852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spc="6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2023</a:t>
            </a:r>
            <a:endParaRPr lang="zh-CN" altLang="en-US" sz="28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18096" y="2611830"/>
            <a:ext cx="2381772" cy="2190932"/>
            <a:chOff x="1470701" y="1821913"/>
            <a:chExt cx="3820826" cy="3607097"/>
          </a:xfrm>
        </p:grpSpPr>
        <p:sp>
          <p:nvSpPr>
            <p:cNvPr id="8" name="矩形 1"/>
            <p:cNvSpPr/>
            <p:nvPr/>
          </p:nvSpPr>
          <p:spPr>
            <a:xfrm>
              <a:off x="1470701" y="1821913"/>
              <a:ext cx="3820826" cy="36070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1470701" y="4952492"/>
              <a:ext cx="1339401" cy="4765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0" name="矩形 4"/>
            <p:cNvSpPr/>
            <p:nvPr/>
          </p:nvSpPr>
          <p:spPr>
            <a:xfrm>
              <a:off x="2810101" y="4952492"/>
              <a:ext cx="1566931" cy="4765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1" name="文本框 15"/>
            <p:cNvSpPr txBox="1"/>
            <p:nvPr/>
          </p:nvSpPr>
          <p:spPr>
            <a:xfrm>
              <a:off x="2019199" y="2721526"/>
              <a:ext cx="2723828" cy="182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04</a:t>
              </a:r>
              <a:endParaRPr kumimoji="0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文本框 17"/>
          <p:cNvSpPr txBox="1"/>
          <p:nvPr/>
        </p:nvSpPr>
        <p:spPr>
          <a:xfrm>
            <a:off x="5253990" y="3158490"/>
            <a:ext cx="66814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小程序及常见问题</a:t>
            </a:r>
            <a:endParaRPr lang="zh-CN" altLang="en-US" sz="6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54634" name="文本框 99"/>
          <p:cNvSpPr txBox="1"/>
          <p:nvPr/>
        </p:nvSpPr>
        <p:spPr>
          <a:xfrm>
            <a:off x="587693" y="3238818"/>
            <a:ext cx="774065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、关注“桂志愿云”微信公众号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① 关注“桂志愿云”公众号；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② 点击底部菜单“自助服务”即可进入“桂志愿云”小程序。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、识别二维码进入小程序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4635" name="图片 5" descr="微信截图_202203101852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8660" y="2419350"/>
            <a:ext cx="3276600" cy="3219450"/>
          </a:xfrm>
          <a:prstGeom prst="rect">
            <a:avLst/>
          </a:prstGeom>
          <a:noFill/>
          <a:ln w="2857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816610" y="2419350"/>
            <a:ext cx="3521710" cy="596501"/>
            <a:chOff x="4618" y="1820"/>
            <a:chExt cx="6918" cy="785"/>
          </a:xfrm>
          <a:solidFill>
            <a:schemeClr val="accent1"/>
          </a:solidFill>
        </p:grpSpPr>
        <p:sp>
          <p:nvSpPr>
            <p:cNvPr id="12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788" y="1923"/>
              <a:ext cx="6499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（一）如何进入小程序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  <p:sp>
        <p:nvSpPr>
          <p:cNvPr id="154637" name="文本框 14"/>
          <p:cNvSpPr txBox="1"/>
          <p:nvPr/>
        </p:nvSpPr>
        <p:spPr>
          <a:xfrm>
            <a:off x="694373" y="1125538"/>
            <a:ext cx="1044098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志愿者、志愿组织（团队）可通过“桂志愿云”小程序（即公众号“自助服务”）自行找回用户名，</a:t>
            </a:r>
            <a:r>
              <a:rPr lang="zh-CN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进行实名认证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修改密码、手机号、用户名、邮箱等信息。</a:t>
            </a:r>
            <a:endParaRPr lang="zh-CN" altLang="zh-CN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10775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一、“桂志愿云”微信小程序（公众号“自助服务</a:t>
            </a:r>
            <a:r>
              <a:rPr lang="zh-CN" altLang="en-US" sz="2400" b="1" spc="6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”</a:t>
            </a:r>
            <a:r>
              <a:rPr lang="zh-CN" altLang="en-US" sz="2400" b="1" spc="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）</a:t>
            </a:r>
            <a:endParaRPr lang="zh-CN" altLang="en-US" sz="2400" b="1" spc="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11225" y="1052830"/>
            <a:ext cx="3521710" cy="596501"/>
            <a:chOff x="4618" y="1820"/>
            <a:chExt cx="6918" cy="785"/>
          </a:xfrm>
          <a:solidFill>
            <a:schemeClr val="accent1"/>
          </a:solidFill>
        </p:grpSpPr>
        <p:sp>
          <p:nvSpPr>
            <p:cNvPr id="12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788" y="1923"/>
              <a:ext cx="6440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（二）志愿者操作指引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  <p:pic>
        <p:nvPicPr>
          <p:cNvPr id="156683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2778125"/>
            <a:ext cx="2145030" cy="3666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684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90" y="2778125"/>
            <a:ext cx="2143125" cy="3666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685" name="图片 17" descr="0939b353ac8e6746656dc2aac16331c"/>
          <p:cNvPicPr>
            <a:picLocks noChangeAspect="1"/>
          </p:cNvPicPr>
          <p:nvPr/>
        </p:nvPicPr>
        <p:blipFill>
          <a:blip r:embed="rId3"/>
          <a:srcRect t="5753"/>
          <a:stretch>
            <a:fillRect/>
          </a:stretch>
        </p:blipFill>
        <p:spPr>
          <a:xfrm>
            <a:off x="6544310" y="2778125"/>
            <a:ext cx="2173605" cy="3665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686" name="图片 18" descr="微信截图_202203101938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915" y="2778125"/>
            <a:ext cx="2172970" cy="36658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0" name="图示 19"/>
          <p:cNvGraphicFramePr/>
          <p:nvPr/>
        </p:nvGraphicFramePr>
        <p:xfrm>
          <a:off x="784225" y="1965960"/>
          <a:ext cx="10674350" cy="50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0" name="文本框 49"/>
          <p:cNvSpPr txBox="1"/>
          <p:nvPr/>
        </p:nvSpPr>
        <p:spPr>
          <a:xfrm>
            <a:off x="1088390" y="381635"/>
            <a:ext cx="10775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一、“桂志愿云”微信小程序（公众号“自助服务</a:t>
            </a:r>
            <a:r>
              <a:rPr lang="zh-CN" altLang="en-US" sz="2400" b="1" spc="6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”</a:t>
            </a:r>
            <a:r>
              <a:rPr lang="zh-CN" altLang="en-US" sz="2400" b="1" spc="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）</a:t>
            </a:r>
            <a:endParaRPr lang="zh-CN" altLang="en-US" sz="2400" b="1" spc="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  <p:custDataLst>
      <p:tags r:id="rId10"/>
    </p:custData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11225" y="1052830"/>
            <a:ext cx="5205730" cy="596501"/>
            <a:chOff x="4618" y="1820"/>
            <a:chExt cx="6918" cy="785"/>
          </a:xfrm>
          <a:solidFill>
            <a:schemeClr val="accent1"/>
          </a:solidFill>
        </p:grpSpPr>
        <p:sp>
          <p:nvSpPr>
            <p:cNvPr id="12" name="箭头: 五边形 16"/>
            <p:cNvSpPr/>
            <p:nvPr/>
          </p:nvSpPr>
          <p:spPr bwMode="auto">
            <a:xfrm>
              <a:off x="4618" y="1820"/>
              <a:ext cx="6918" cy="785"/>
            </a:xfrm>
            <a:prstGeom prst="homePlate">
              <a:avLst>
                <a:gd name="adj" fmla="val 22152"/>
              </a:avLst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788" y="1923"/>
              <a:ext cx="6595" cy="60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l" fontAlgn="auto"/>
              <a:r>
                <a:rPr lang="zh-CN" altLang="en-US" sz="2400" b="1" strike="noStrike" noProof="1" dirty="0">
                  <a:solidFill>
                    <a:schemeClr val="bg1"/>
                  </a:solidFill>
                  <a:latin typeface="Georgia" panose="02040502050405020303" charset="0"/>
                  <a:ea typeface="汉仪劲楷简" charset="-122"/>
                  <a:cs typeface="+mn-ea"/>
                  <a:sym typeface="+mn-lt"/>
                </a:rPr>
                <a:t>（三）志愿组织（团队）操作指引</a:t>
              </a:r>
              <a:endParaRPr lang="en-US" altLang="zh-CN" sz="2400" b="1" strike="noStrike" noProof="1" dirty="0">
                <a:solidFill>
                  <a:schemeClr val="bg1"/>
                </a:solidFill>
                <a:latin typeface="Georgia" panose="02040502050405020303" charset="0"/>
                <a:ea typeface="汉仪劲楷简" charset="-122"/>
                <a:cs typeface="+mn-ea"/>
                <a:sym typeface="+mn-lt"/>
              </a:endParaRPr>
            </a:p>
          </p:txBody>
        </p:sp>
      </p:grpSp>
      <p:pic>
        <p:nvPicPr>
          <p:cNvPr id="158731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2778125"/>
            <a:ext cx="2145030" cy="3677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73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90" y="2778125"/>
            <a:ext cx="2143125" cy="3677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733" name="图片 17" descr="0939b353ac8e6746656dc2aac16331c"/>
          <p:cNvPicPr>
            <a:picLocks noChangeAspect="1"/>
          </p:cNvPicPr>
          <p:nvPr/>
        </p:nvPicPr>
        <p:blipFill>
          <a:blip r:embed="rId3"/>
          <a:srcRect t="5753"/>
          <a:stretch>
            <a:fillRect/>
          </a:stretch>
        </p:blipFill>
        <p:spPr>
          <a:xfrm>
            <a:off x="6544310" y="2778125"/>
            <a:ext cx="2173605" cy="3678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734" name="图片 18" descr="C:\Users\lenovo\Desktop\微信截图_20220310194918.png微信截图_202203101949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160" y="2781300"/>
            <a:ext cx="2189480" cy="367474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0" name="图示 19"/>
          <p:cNvGraphicFramePr/>
          <p:nvPr/>
        </p:nvGraphicFramePr>
        <p:xfrm>
          <a:off x="784225" y="1965960"/>
          <a:ext cx="10674350" cy="50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0" name="文本框 49"/>
          <p:cNvSpPr txBox="1"/>
          <p:nvPr/>
        </p:nvSpPr>
        <p:spPr>
          <a:xfrm>
            <a:off x="1088390" y="381635"/>
            <a:ext cx="10775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一、“桂志愿云”微信小程序（公众号“自助服务</a:t>
            </a:r>
            <a:r>
              <a:rPr lang="zh-CN" altLang="en-US" sz="2400" b="1" spc="6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”</a:t>
            </a:r>
            <a:r>
              <a:rPr lang="zh-CN" altLang="en-US" sz="2400" b="1" spc="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）</a:t>
            </a:r>
            <a:endParaRPr lang="zh-CN" altLang="en-US" sz="2400" b="1" spc="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  <p:custDataLst>
      <p:tags r:id="rId10"/>
    </p:custData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4330" name="文本框 99"/>
          <p:cNvSpPr txBox="1"/>
          <p:nvPr/>
        </p:nvSpPr>
        <p:spPr>
          <a:xfrm>
            <a:off x="324485" y="1054100"/>
            <a:ext cx="11652885" cy="5492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注册时提示“身份证号码”已存在如何处理？</a:t>
            </a:r>
            <a:endParaRPr lang="zh-CN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答：</a:t>
            </a:r>
            <a:r>
              <a: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志愿者：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“忘记密码”功能找回密码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，若无法找回密码，请使用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桂志愿云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微信小程序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找回账户及密码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）志愿服务组织（团队）：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说明该团队负责人已担任其他志愿组织（团队）的负责人，需与原账号解绑方可作为新团队的负责人。</a:t>
            </a:r>
            <a:r>
              <a:rPr lang="zh-CN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一个身份证号绑定一个团队账户。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登录时提示“密码错误”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使用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忘记密码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功能找回账户密码，发现邮箱和手机号不是本人的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答：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请使用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桂志愿云</a:t>
            </a:r>
            <a:r>
              <a:rPr lang="en-US" alt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”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微信小程序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找回账户及密码、修改手机号、邮箱等</a:t>
            </a: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457200" algn="l">
              <a:lnSpc>
                <a:spcPct val="20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3.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学生志愿者无法找回账户密码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不方便使用手机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如何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进行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签到签退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记录志愿服务时长？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indent="457200" algn="l">
              <a:lnSpc>
                <a:spcPct val="200000"/>
              </a:lnSpc>
              <a:buClrTx/>
              <a:buSzTx/>
              <a:buFontTx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答：（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）志愿者未办理身份证，无法进行人脸核验，请联系管理部门重置密码；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indent="457200" algn="l">
              <a:lnSpc>
                <a:spcPct val="200000"/>
              </a:lnSpc>
              <a:buClrTx/>
              <a:buSzTx/>
              <a:buFontTx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）在微信端登录账户，点击左上角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我的二维码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”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，将二维码下载保存或打印。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10775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二、注册、登录、密码等问题</a:t>
            </a:r>
            <a:endParaRPr lang="zh-CN" altLang="en-US" sz="2400" b="1" spc="6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8426" name="文本框 99"/>
          <p:cNvSpPr txBox="1"/>
          <p:nvPr/>
        </p:nvSpPr>
        <p:spPr>
          <a:xfrm>
            <a:off x="262573" y="855345"/>
            <a:ext cx="8161337" cy="4661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广西志愿服务网的时长会与桂志愿系统合并吗？</a:t>
            </a:r>
            <a:endParaRPr lang="zh-CN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答：不会。广西志愿服务网的时长记录方式与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桂志愿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系统时长记录方式不同，两个系统的时长数据不会合并统计。广西志愿服务网的时长会在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桂志愿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系统个人账户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时长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栏目中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2021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年前）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“历史时长查询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”中体现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活动必须活动前签到，结束后签退才能获得时长吗？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答：只要在活动开始前半小时至活动后半小时之内，扫码签到签退都可记录时长。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例：活动时间为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9:00-12:00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，扫码签到签退时间为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8:30:12:30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，扫码时间假设为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9:20-10:20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，属于有效时长。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8427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5998" y="1085850"/>
            <a:ext cx="3290887" cy="4686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8428" name="文本框 9"/>
          <p:cNvSpPr txBox="1"/>
          <p:nvPr/>
        </p:nvSpPr>
        <p:spPr>
          <a:xfrm>
            <a:off x="262573" y="5321618"/>
            <a:ext cx="9704387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扫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签到签退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二维码出现乱码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？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答：请在微信端登录志愿者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团队账户后，点击左上角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扫一扫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扫描签到签退。</a:t>
            </a:r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10775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二、注册、登录、密码等问题</a:t>
            </a:r>
            <a:endParaRPr lang="zh-CN" altLang="en-US" sz="2400" b="1" spc="6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5"/>
          <p:cNvGrpSpPr/>
          <p:nvPr/>
        </p:nvGrpSpPr>
        <p:grpSpPr>
          <a:xfrm>
            <a:off x="27305" y="3175"/>
            <a:ext cx="12192000" cy="6854825"/>
            <a:chOff x="0" y="3175"/>
            <a:chExt cx="12192000" cy="6854825"/>
          </a:xfrm>
        </p:grpSpPr>
        <p:sp>
          <p:nvSpPr>
            <p:cNvPr id="9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88556" y="381405"/>
              <a:ext cx="2158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输入您的标题</a:t>
              </a:r>
              <a:endPara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11489025" y="335281"/>
            <a:ext cx="355600" cy="355600"/>
          </a:xfrm>
          <a:custGeom>
            <a:avLst/>
            <a:gdLst>
              <a:gd name="connsiteX0" fmla="*/ 0 w 355600"/>
              <a:gd name="connsiteY0" fmla="*/ 355600 h 355600"/>
              <a:gd name="connsiteX1" fmla="*/ 0 w 355600"/>
              <a:gd name="connsiteY1" fmla="*/ 79022 h 355600"/>
              <a:gd name="connsiteX2" fmla="*/ 0 w 355600"/>
              <a:gd name="connsiteY2" fmla="*/ 0 h 355600"/>
              <a:gd name="connsiteX3" fmla="*/ 79022 w 355600"/>
              <a:gd name="connsiteY3" fmla="*/ 0 h 355600"/>
              <a:gd name="connsiteX4" fmla="*/ 355600 w 355600"/>
              <a:gd name="connsiteY4" fmla="*/ 0 h 355600"/>
              <a:gd name="connsiteX5" fmla="*/ 355600 w 355600"/>
              <a:gd name="connsiteY5" fmla="*/ 79022 h 355600"/>
              <a:gd name="connsiteX6" fmla="*/ 79022 w 355600"/>
              <a:gd name="connsiteY6" fmla="*/ 79022 h 355600"/>
              <a:gd name="connsiteX7" fmla="*/ 79022 w 355600"/>
              <a:gd name="connsiteY7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600" h="355600">
                <a:moveTo>
                  <a:pt x="0" y="355600"/>
                </a:moveTo>
                <a:lnTo>
                  <a:pt x="0" y="79022"/>
                </a:lnTo>
                <a:lnTo>
                  <a:pt x="0" y="0"/>
                </a:lnTo>
                <a:lnTo>
                  <a:pt x="79022" y="0"/>
                </a:lnTo>
                <a:lnTo>
                  <a:pt x="355600" y="0"/>
                </a:lnTo>
                <a:lnTo>
                  <a:pt x="355600" y="79022"/>
                </a:lnTo>
                <a:lnTo>
                  <a:pt x="79022" y="79022"/>
                </a:lnTo>
                <a:lnTo>
                  <a:pt x="79022" y="355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3" name="任意形状 12"/>
          <p:cNvSpPr/>
          <p:nvPr/>
        </p:nvSpPr>
        <p:spPr>
          <a:xfrm>
            <a:off x="-94615" y="0"/>
            <a:ext cx="6464020" cy="6858000"/>
          </a:xfrm>
          <a:custGeom>
            <a:avLst/>
            <a:gdLst>
              <a:gd name="connsiteX0" fmla="*/ 25435 w 6464020"/>
              <a:gd name="connsiteY0" fmla="*/ 0 h 6858000"/>
              <a:gd name="connsiteX1" fmla="*/ 3035989 w 6464020"/>
              <a:gd name="connsiteY1" fmla="*/ 0 h 6858000"/>
              <a:gd name="connsiteX2" fmla="*/ 6464020 w 6464020"/>
              <a:gd name="connsiteY2" fmla="*/ 3408528 h 6858000"/>
              <a:gd name="connsiteX3" fmla="*/ 4967331 w 6464020"/>
              <a:gd name="connsiteY3" fmla="*/ 4913781 h 6858000"/>
              <a:gd name="connsiteX4" fmla="*/ 4956721 w 6464020"/>
              <a:gd name="connsiteY4" fmla="*/ 4903232 h 6858000"/>
              <a:gd name="connsiteX5" fmla="*/ 3001953 w 6464020"/>
              <a:gd name="connsiteY5" fmla="*/ 6858000 h 6858000"/>
              <a:gd name="connsiteX6" fmla="*/ 0 w 6464020"/>
              <a:gd name="connsiteY6" fmla="*/ 6858000 h 6858000"/>
              <a:gd name="connsiteX7" fmla="*/ 3451464 w 6464020"/>
              <a:gd name="connsiteY7" fmla="*/ 34065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4020" h="6858000">
                <a:moveTo>
                  <a:pt x="25435" y="0"/>
                </a:moveTo>
                <a:lnTo>
                  <a:pt x="3035989" y="0"/>
                </a:lnTo>
                <a:lnTo>
                  <a:pt x="6464020" y="3408528"/>
                </a:lnTo>
                <a:lnTo>
                  <a:pt x="4967331" y="4913781"/>
                </a:lnTo>
                <a:lnTo>
                  <a:pt x="4956721" y="4903232"/>
                </a:lnTo>
                <a:lnTo>
                  <a:pt x="3001953" y="6858000"/>
                </a:lnTo>
                <a:lnTo>
                  <a:pt x="0" y="6858000"/>
                </a:lnTo>
                <a:lnTo>
                  <a:pt x="3451464" y="3406537"/>
                </a:lnTo>
                <a:close/>
              </a:path>
            </a:pathLst>
          </a:custGeom>
          <a:blipFill rotWithShape="1">
            <a:blip r:embed="rId1"/>
            <a:stretch>
              <a:fillRect l="-30821" r="-30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lstStyle/>
          <a:p>
            <a:pPr algn="ctr"/>
            <a:endParaRPr lang="en-US" sz="90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6233160" y="2426970"/>
            <a:ext cx="59861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/>
                </a:solidFill>
                <a:effectLst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一、志愿者电脑端操作</a:t>
            </a:r>
            <a:endParaRPr lang="zh-CN" altLang="en-US" sz="32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2" name="任意形状 11"/>
          <p:cNvSpPr/>
          <p:nvPr/>
        </p:nvSpPr>
        <p:spPr>
          <a:xfrm>
            <a:off x="254000" y="2127250"/>
            <a:ext cx="2603500" cy="2603500"/>
          </a:xfrm>
          <a:custGeom>
            <a:avLst/>
            <a:gdLst>
              <a:gd name="connsiteX0" fmla="*/ 1301750 w 2603500"/>
              <a:gd name="connsiteY0" fmla="*/ 0 h 2603500"/>
              <a:gd name="connsiteX1" fmla="*/ 2603500 w 2603500"/>
              <a:gd name="connsiteY1" fmla="*/ 1301750 h 2603500"/>
              <a:gd name="connsiteX2" fmla="*/ 1301750 w 2603500"/>
              <a:gd name="connsiteY2" fmla="*/ 2603500 h 2603500"/>
              <a:gd name="connsiteX3" fmla="*/ 0 w 2603500"/>
              <a:gd name="connsiteY3" fmla="*/ 1301750 h 2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2603500">
                <a:moveTo>
                  <a:pt x="1301750" y="0"/>
                </a:moveTo>
                <a:lnTo>
                  <a:pt x="2603500" y="1301750"/>
                </a:lnTo>
                <a:lnTo>
                  <a:pt x="1301750" y="2603500"/>
                </a:lnTo>
                <a:lnTo>
                  <a:pt x="0" y="1301750"/>
                </a:lnTo>
                <a:close/>
              </a:path>
            </a:pathLst>
          </a:custGeom>
          <a:blipFill>
            <a:blip r:embed="rId2"/>
            <a:stretch>
              <a:fillRect l="-25772" r="-25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noAutofit/>
          </a:bodyPr>
          <a:p>
            <a:pPr algn="ctr"/>
            <a:endParaRPr lang="en-US" sz="90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2785" name="TextBox 39"/>
          <p:cNvSpPr txBox="1"/>
          <p:nvPr/>
        </p:nvSpPr>
        <p:spPr>
          <a:xfrm>
            <a:off x="6864350" y="3768725"/>
            <a:ext cx="5277485" cy="450215"/>
          </a:xfrm>
          <a:prstGeom prst="rect">
            <a:avLst/>
          </a:prstGeom>
          <a:noFill/>
          <a:ln w="9525">
            <a:noFill/>
          </a:ln>
        </p:spPr>
        <p:txBody>
          <a:bodyPr wrap="square" rIns="144000" bIns="36000" anchor="t" anchorCtr="0">
            <a:spAutoFit/>
          </a:bodyPr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https://gxguizhiyuan.com/volunteerpc/#/home/index</a:t>
            </a:r>
            <a:endParaRPr lang="en-US" altLang="zh-CN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134"/>
          <p:cNvSpPr>
            <a:spLocks noEditPoints="1"/>
          </p:cNvSpPr>
          <p:nvPr/>
        </p:nvSpPr>
        <p:spPr>
          <a:xfrm>
            <a:off x="6360795" y="3768629"/>
            <a:ext cx="503264" cy="434437"/>
          </a:xfrm>
          <a:custGeom>
            <a:avLst/>
            <a:gdLst/>
            <a:ahLst/>
            <a:cxnLst>
              <a:cxn ang="0">
                <a:pos x="434634" y="217316"/>
              </a:cxn>
              <a:cxn ang="0">
                <a:pos x="33955" y="101866"/>
              </a:cxn>
              <a:cxn ang="0">
                <a:pos x="0" y="217316"/>
              </a:cxn>
              <a:cxn ang="0">
                <a:pos x="0" y="217316"/>
              </a:cxn>
              <a:cxn ang="0">
                <a:pos x="33955" y="332765"/>
              </a:cxn>
              <a:cxn ang="0">
                <a:pos x="217317" y="434632"/>
              </a:cxn>
              <a:cxn ang="0">
                <a:pos x="434634" y="217316"/>
              </a:cxn>
              <a:cxn ang="0">
                <a:pos x="325975" y="312391"/>
              </a:cxn>
              <a:cxn ang="0">
                <a:pos x="407469" y="224107"/>
              </a:cxn>
              <a:cxn ang="0">
                <a:pos x="20373" y="224107"/>
              </a:cxn>
              <a:cxn ang="0">
                <a:pos x="108658" y="312391"/>
              </a:cxn>
              <a:cxn ang="0">
                <a:pos x="20373" y="224107"/>
              </a:cxn>
              <a:cxn ang="0">
                <a:pos x="108658" y="115449"/>
              </a:cxn>
              <a:cxn ang="0">
                <a:pos x="20373" y="203733"/>
              </a:cxn>
              <a:cxn ang="0">
                <a:pos x="230899" y="95075"/>
              </a:cxn>
              <a:cxn ang="0">
                <a:pos x="230899" y="27164"/>
              </a:cxn>
              <a:cxn ang="0">
                <a:pos x="292019" y="95075"/>
              </a:cxn>
              <a:cxn ang="0">
                <a:pos x="298810" y="115449"/>
              </a:cxn>
              <a:cxn ang="0">
                <a:pos x="230899" y="203733"/>
              </a:cxn>
              <a:cxn ang="0">
                <a:pos x="298810" y="115449"/>
              </a:cxn>
              <a:cxn ang="0">
                <a:pos x="196943" y="27164"/>
              </a:cxn>
              <a:cxn ang="0">
                <a:pos x="203734" y="20373"/>
              </a:cxn>
              <a:cxn ang="0">
                <a:pos x="142614" y="95075"/>
              </a:cxn>
              <a:cxn ang="0">
                <a:pos x="203734" y="115449"/>
              </a:cxn>
              <a:cxn ang="0">
                <a:pos x="115449" y="203733"/>
              </a:cxn>
              <a:cxn ang="0">
                <a:pos x="203734" y="115449"/>
              </a:cxn>
              <a:cxn ang="0">
                <a:pos x="203734" y="224107"/>
              </a:cxn>
              <a:cxn ang="0">
                <a:pos x="135823" y="312391"/>
              </a:cxn>
              <a:cxn ang="0">
                <a:pos x="203734" y="339556"/>
              </a:cxn>
              <a:cxn ang="0">
                <a:pos x="190152" y="407467"/>
              </a:cxn>
              <a:cxn ang="0">
                <a:pos x="203734" y="339556"/>
              </a:cxn>
              <a:cxn ang="0">
                <a:pos x="230899" y="407467"/>
              </a:cxn>
              <a:cxn ang="0">
                <a:pos x="230899" y="339556"/>
              </a:cxn>
              <a:cxn ang="0">
                <a:pos x="244481" y="407467"/>
              </a:cxn>
              <a:cxn ang="0">
                <a:pos x="230899" y="224107"/>
              </a:cxn>
              <a:cxn ang="0">
                <a:pos x="298810" y="312391"/>
              </a:cxn>
              <a:cxn ang="0">
                <a:pos x="339557" y="203733"/>
              </a:cxn>
              <a:cxn ang="0">
                <a:pos x="387095" y="115449"/>
              </a:cxn>
              <a:cxn ang="0">
                <a:pos x="339557" y="203733"/>
              </a:cxn>
              <a:cxn ang="0">
                <a:pos x="319184" y="95075"/>
              </a:cxn>
              <a:cxn ang="0">
                <a:pos x="366722" y="95075"/>
              </a:cxn>
              <a:cxn ang="0">
                <a:pos x="115449" y="95075"/>
              </a:cxn>
              <a:cxn ang="0">
                <a:pos x="156196" y="33955"/>
              </a:cxn>
              <a:cxn ang="0">
                <a:pos x="115449" y="339556"/>
              </a:cxn>
              <a:cxn ang="0">
                <a:pos x="67911" y="339556"/>
              </a:cxn>
              <a:cxn ang="0">
                <a:pos x="319184" y="339556"/>
              </a:cxn>
              <a:cxn ang="0">
                <a:pos x="278437" y="400676"/>
              </a:cxn>
            </a:cxnLst>
            <a:pathLst>
              <a:path w="64" h="64">
                <a:moveTo>
                  <a:pt x="64" y="32"/>
                </a:moveTo>
                <a:cubicBezTo>
                  <a:pt x="64" y="32"/>
                  <a:pt x="64" y="32"/>
                  <a:pt x="64" y="32"/>
                </a:cubicBezTo>
                <a:cubicBezTo>
                  <a:pt x="64" y="14"/>
                  <a:pt x="50" y="0"/>
                  <a:pt x="32" y="0"/>
                </a:cubicBezTo>
                <a:cubicBezTo>
                  <a:pt x="21" y="0"/>
                  <a:pt x="11" y="6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8"/>
                  <a:pt x="2" y="44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11" y="58"/>
                  <a:pt x="21" y="64"/>
                  <a:pt x="32" y="64"/>
                </a:cubicBezTo>
                <a:cubicBezTo>
                  <a:pt x="50" y="64"/>
                  <a:pt x="64" y="49"/>
                  <a:pt x="64" y="32"/>
                </a:cubicBezTo>
                <a:cubicBezTo>
                  <a:pt x="64" y="32"/>
                  <a:pt x="64" y="32"/>
                  <a:pt x="64" y="32"/>
                </a:cubicBezTo>
                <a:close/>
                <a:moveTo>
                  <a:pt x="57" y="46"/>
                </a:moveTo>
                <a:cubicBezTo>
                  <a:pt x="48" y="46"/>
                  <a:pt x="48" y="46"/>
                  <a:pt x="48" y="46"/>
                </a:cubicBezTo>
                <a:cubicBezTo>
                  <a:pt x="49" y="42"/>
                  <a:pt x="50" y="38"/>
                  <a:pt x="50" y="33"/>
                </a:cubicBezTo>
                <a:cubicBezTo>
                  <a:pt x="60" y="33"/>
                  <a:pt x="60" y="33"/>
                  <a:pt x="60" y="33"/>
                </a:cubicBezTo>
                <a:cubicBezTo>
                  <a:pt x="60" y="38"/>
                  <a:pt x="59" y="43"/>
                  <a:pt x="57" y="46"/>
                </a:cubicBezTo>
                <a:close/>
                <a:moveTo>
                  <a:pt x="3" y="33"/>
                </a:moveTo>
                <a:cubicBezTo>
                  <a:pt x="14" y="33"/>
                  <a:pt x="14" y="33"/>
                  <a:pt x="14" y="33"/>
                </a:cubicBezTo>
                <a:cubicBezTo>
                  <a:pt x="14" y="38"/>
                  <a:pt x="15" y="42"/>
                  <a:pt x="16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5" y="43"/>
                  <a:pt x="4" y="38"/>
                  <a:pt x="3" y="33"/>
                </a:cubicBezTo>
                <a:close/>
                <a:moveTo>
                  <a:pt x="7" y="17"/>
                </a:moveTo>
                <a:cubicBezTo>
                  <a:pt x="16" y="17"/>
                  <a:pt x="16" y="17"/>
                  <a:pt x="16" y="17"/>
                </a:cubicBezTo>
                <a:cubicBezTo>
                  <a:pt x="15" y="21"/>
                  <a:pt x="14" y="26"/>
                  <a:pt x="14" y="30"/>
                </a:cubicBezTo>
                <a:cubicBezTo>
                  <a:pt x="3" y="30"/>
                  <a:pt x="3" y="30"/>
                  <a:pt x="3" y="30"/>
                </a:cubicBezTo>
                <a:cubicBezTo>
                  <a:pt x="4" y="26"/>
                  <a:pt x="5" y="21"/>
                  <a:pt x="7" y="17"/>
                </a:cubicBezTo>
                <a:close/>
                <a:moveTo>
                  <a:pt x="34" y="14"/>
                </a:move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8" y="6"/>
                  <a:pt x="41" y="9"/>
                  <a:pt x="43" y="14"/>
                </a:cubicBezTo>
                <a:lnTo>
                  <a:pt x="34" y="14"/>
                </a:lnTo>
                <a:close/>
                <a:moveTo>
                  <a:pt x="44" y="17"/>
                </a:moveTo>
                <a:cubicBezTo>
                  <a:pt x="46" y="21"/>
                  <a:pt x="46" y="26"/>
                  <a:pt x="46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17"/>
                  <a:pt x="34" y="17"/>
                  <a:pt x="34" y="17"/>
                </a:cubicBezTo>
                <a:lnTo>
                  <a:pt x="44" y="17"/>
                </a:lnTo>
                <a:close/>
                <a:moveTo>
                  <a:pt x="29" y="4"/>
                </a:move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4"/>
                  <a:pt x="30" y="4"/>
                  <a:pt x="30" y="3"/>
                </a:cubicBezTo>
                <a:cubicBezTo>
                  <a:pt x="30" y="14"/>
                  <a:pt x="30" y="14"/>
                  <a:pt x="3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3" y="9"/>
                  <a:pt x="26" y="6"/>
                  <a:pt x="29" y="4"/>
                </a:cubicBezTo>
                <a:close/>
                <a:moveTo>
                  <a:pt x="30" y="17"/>
                </a:moveTo>
                <a:cubicBezTo>
                  <a:pt x="30" y="30"/>
                  <a:pt x="30" y="30"/>
                  <a:pt x="30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8" y="26"/>
                  <a:pt x="18" y="21"/>
                  <a:pt x="20" y="17"/>
                </a:cubicBezTo>
                <a:lnTo>
                  <a:pt x="30" y="17"/>
                </a:lnTo>
                <a:close/>
                <a:moveTo>
                  <a:pt x="17" y="33"/>
                </a:moveTo>
                <a:cubicBezTo>
                  <a:pt x="30" y="33"/>
                  <a:pt x="30" y="33"/>
                  <a:pt x="30" y="33"/>
                </a:cubicBezTo>
                <a:cubicBezTo>
                  <a:pt x="30" y="46"/>
                  <a:pt x="30" y="46"/>
                  <a:pt x="30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18" y="43"/>
                  <a:pt x="18" y="38"/>
                  <a:pt x="17" y="33"/>
                </a:cubicBezTo>
                <a:close/>
                <a:moveTo>
                  <a:pt x="30" y="50"/>
                </a:moveTo>
                <a:cubicBezTo>
                  <a:pt x="30" y="60"/>
                  <a:pt x="30" y="60"/>
                  <a:pt x="30" y="60"/>
                </a:cubicBezTo>
                <a:cubicBezTo>
                  <a:pt x="30" y="60"/>
                  <a:pt x="29" y="60"/>
                  <a:pt x="28" y="60"/>
                </a:cubicBezTo>
                <a:cubicBezTo>
                  <a:pt x="25" y="58"/>
                  <a:pt x="23" y="54"/>
                  <a:pt x="21" y="50"/>
                </a:cubicBezTo>
                <a:lnTo>
                  <a:pt x="30" y="50"/>
                </a:lnTo>
                <a:close/>
                <a:moveTo>
                  <a:pt x="36" y="60"/>
                </a:moveTo>
                <a:cubicBezTo>
                  <a:pt x="35" y="60"/>
                  <a:pt x="34" y="60"/>
                  <a:pt x="34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50"/>
                  <a:pt x="34" y="50"/>
                  <a:pt x="34" y="50"/>
                </a:cubicBezTo>
                <a:cubicBezTo>
                  <a:pt x="43" y="50"/>
                  <a:pt x="43" y="50"/>
                  <a:pt x="43" y="50"/>
                </a:cubicBezTo>
                <a:cubicBezTo>
                  <a:pt x="41" y="54"/>
                  <a:pt x="39" y="58"/>
                  <a:pt x="36" y="60"/>
                </a:cubicBezTo>
                <a:close/>
                <a:moveTo>
                  <a:pt x="34" y="46"/>
                </a:moveTo>
                <a:cubicBezTo>
                  <a:pt x="34" y="33"/>
                  <a:pt x="34" y="33"/>
                  <a:pt x="34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46" y="38"/>
                  <a:pt x="46" y="43"/>
                  <a:pt x="44" y="46"/>
                </a:cubicBezTo>
                <a:lnTo>
                  <a:pt x="34" y="46"/>
                </a:lnTo>
                <a:close/>
                <a:moveTo>
                  <a:pt x="50" y="30"/>
                </a:moveTo>
                <a:cubicBezTo>
                  <a:pt x="50" y="26"/>
                  <a:pt x="49" y="21"/>
                  <a:pt x="48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9" y="21"/>
                  <a:pt x="60" y="26"/>
                  <a:pt x="60" y="30"/>
                </a:cubicBezTo>
                <a:lnTo>
                  <a:pt x="50" y="30"/>
                </a:lnTo>
                <a:close/>
                <a:moveTo>
                  <a:pt x="54" y="14"/>
                </a:moveTo>
                <a:cubicBezTo>
                  <a:pt x="47" y="14"/>
                  <a:pt x="47" y="14"/>
                  <a:pt x="47" y="14"/>
                </a:cubicBezTo>
                <a:cubicBezTo>
                  <a:pt x="45" y="10"/>
                  <a:pt x="43" y="7"/>
                  <a:pt x="41" y="5"/>
                </a:cubicBezTo>
                <a:cubicBezTo>
                  <a:pt x="46" y="6"/>
                  <a:pt x="51" y="10"/>
                  <a:pt x="54" y="14"/>
                </a:cubicBezTo>
                <a:close/>
                <a:moveTo>
                  <a:pt x="23" y="5"/>
                </a:moveTo>
                <a:cubicBezTo>
                  <a:pt x="21" y="7"/>
                  <a:pt x="19" y="10"/>
                  <a:pt x="1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3" y="10"/>
                  <a:pt x="18" y="6"/>
                  <a:pt x="23" y="5"/>
                </a:cubicBezTo>
                <a:close/>
                <a:moveTo>
                  <a:pt x="10" y="50"/>
                </a:moveTo>
                <a:cubicBezTo>
                  <a:pt x="17" y="50"/>
                  <a:pt x="17" y="50"/>
                  <a:pt x="17" y="50"/>
                </a:cubicBezTo>
                <a:cubicBezTo>
                  <a:pt x="19" y="53"/>
                  <a:pt x="21" y="56"/>
                  <a:pt x="23" y="59"/>
                </a:cubicBezTo>
                <a:cubicBezTo>
                  <a:pt x="18" y="57"/>
                  <a:pt x="13" y="54"/>
                  <a:pt x="10" y="50"/>
                </a:cubicBezTo>
                <a:close/>
                <a:moveTo>
                  <a:pt x="41" y="59"/>
                </a:moveTo>
                <a:cubicBezTo>
                  <a:pt x="43" y="56"/>
                  <a:pt x="45" y="53"/>
                  <a:pt x="47" y="50"/>
                </a:cubicBezTo>
                <a:cubicBezTo>
                  <a:pt x="54" y="50"/>
                  <a:pt x="54" y="50"/>
                  <a:pt x="54" y="50"/>
                </a:cubicBezTo>
                <a:cubicBezTo>
                  <a:pt x="51" y="54"/>
                  <a:pt x="46" y="57"/>
                  <a:pt x="41" y="5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>
            <a:scene3d>
              <a:camera prst="orthographicFront"/>
              <a:lightRig rig="threePt" dir="t"/>
            </a:scene3d>
          </a:bodyPr>
          <a:p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3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90474" name="文本框 5"/>
          <p:cNvSpPr txBox="1"/>
          <p:nvPr/>
        </p:nvSpPr>
        <p:spPr>
          <a:xfrm>
            <a:off x="579755" y="907415"/>
            <a:ext cx="11283950" cy="5169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zh-CN" altLang="zh-CN" sz="20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如何变更归属团队？</a:t>
            </a:r>
            <a:endParaRPr lang="zh-CN" altLang="zh-CN" sz="2000" b="1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答：</a:t>
            </a:r>
            <a:r>
              <a:rPr lang="zh-CN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变更归属团队目前只能在电脑端操作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，由当前归属团队进行归属组织变更，新的归属团队审核同意。步骤：“团队管理”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—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“归属团队管理”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—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找到需要更改归属组织的团队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—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点击“查看详情”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—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“变更归属团队”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—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选择新的归属团队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—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新的归属团队审核同意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—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变更完成。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、实际服务时长超出原预计时长、签到签退间隔短无时长、签到签退间隔太长，时长过多异常该怎么处理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例：原计划服务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小时，实际服务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小时，签到签退无法服务时长（已签到，无法签退）。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答：如超出原定时间，</a:t>
            </a: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请先撤销签到签退记录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，之后通过</a:t>
            </a: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时长</a:t>
            </a: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补录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的方式补录时长。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88390" y="381635"/>
            <a:ext cx="10775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二、注册、登录、密码等问题</a:t>
            </a:r>
            <a:endParaRPr lang="zh-CN" altLang="en-US" sz="2400" b="1" spc="6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 bwMode="auto">
          <a:xfrm>
            <a:off x="5475817" y="3175"/>
            <a:ext cx="6716183" cy="6854825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" name="Freeform 9"/>
          <p:cNvSpPr/>
          <p:nvPr/>
        </p:nvSpPr>
        <p:spPr bwMode="auto">
          <a:xfrm>
            <a:off x="8905461" y="3630414"/>
            <a:ext cx="3286538" cy="3227586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452451" y="426058"/>
            <a:ext cx="551745" cy="5517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<a:noAutofit/>
          </a:bodyPr>
          <a:lstStyle/>
          <a:p>
            <a:pPr algn="r" defTabSz="914400"/>
            <a:endParaRPr lang="zh-CN" altLang="en-US" sz="1400" b="1"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410990" y="426058"/>
            <a:ext cx="12852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spc="6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2023</a:t>
            </a:r>
            <a:endParaRPr lang="zh-CN" altLang="en-US" sz="2800" b="1" spc="6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-765979" y="2908947"/>
            <a:ext cx="2436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dirty="0">
                <a:gradFill>
                  <a:gsLst>
                    <a:gs pos="0">
                      <a:schemeClr val="accent1"/>
                    </a:gs>
                    <a:gs pos="43000">
                      <a:schemeClr val="accent2"/>
                    </a:gs>
                  </a:gsLst>
                  <a:lin ang="108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rPr>
              <a:t>“</a:t>
            </a:r>
            <a:endParaRPr lang="zh-CN" altLang="en-US" sz="16600" dirty="0">
              <a:gradFill>
                <a:gsLst>
                  <a:gs pos="0">
                    <a:schemeClr val="accent1"/>
                  </a:gs>
                  <a:gs pos="43000">
                    <a:schemeClr val="accent2"/>
                  </a:gs>
                </a:gsLst>
                <a:lin ang="10800000" scaled="1"/>
              </a:gradFill>
              <a:latin typeface="思源黑体" panose="020B0500000000000000" pitchFamily="34" charset="-122"/>
              <a:ea typeface="思源黑体" panose="020B0500000000000000" pitchFamily="34" charset="-122"/>
              <a:cs typeface="Open Sans" charset="0"/>
              <a:sym typeface="思源黑体" panose="020B0500000000000000" pitchFamily="34" charset="-122"/>
            </a:endParaRPr>
          </a:p>
        </p:txBody>
      </p:sp>
      <p:sp>
        <p:nvSpPr>
          <p:cNvPr id="8" name="半闭框 6"/>
          <p:cNvSpPr/>
          <p:nvPr/>
        </p:nvSpPr>
        <p:spPr>
          <a:xfrm rot="5400000">
            <a:off x="7642979" y="1662031"/>
            <a:ext cx="809804" cy="776251"/>
          </a:xfrm>
          <a:prstGeom prst="halfFrame">
            <a:avLst>
              <a:gd name="adj1" fmla="val 5058"/>
              <a:gd name="adj2" fmla="val 4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9" name="PA-矩形 3"/>
          <p:cNvSpPr/>
          <p:nvPr>
            <p:custDataLst>
              <p:tags r:id="rId1"/>
            </p:custDataLst>
          </p:nvPr>
        </p:nvSpPr>
        <p:spPr>
          <a:xfrm>
            <a:off x="1969584" y="2291585"/>
            <a:ext cx="5690172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思源黑体" panose="020B0500000000000000" pitchFamily="34" charset="-122"/>
              </a:rPr>
              <a:t>谢谢观看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  <a:sym typeface="思源黑体" panose="020B0500000000000000" pitchFamily="34" charset="-122"/>
            </a:endParaRPr>
          </a:p>
        </p:txBody>
      </p:sp>
      <p:sp>
        <p:nvSpPr>
          <p:cNvPr id="10" name="PA-文本框 6"/>
          <p:cNvSpPr txBox="1"/>
          <p:nvPr>
            <p:custDataLst>
              <p:tags r:id="rId2"/>
            </p:custDataLst>
          </p:nvPr>
        </p:nvSpPr>
        <p:spPr>
          <a:xfrm>
            <a:off x="1969770" y="3505835"/>
            <a:ext cx="8031480" cy="398780"/>
          </a:xfrm>
          <a:prstGeom prst="rect">
            <a:avLst/>
          </a:prstGeom>
          <a:solidFill>
            <a:schemeClr val="tx1">
              <a:alpha val="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2000" b="1" spc="300" dirty="0">
                <a:solidFill>
                  <a:schemeClr val="accent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“桂志愿”客服邮箱：gzyxtkf@163.com</a:t>
            </a:r>
            <a:endParaRPr lang="en-US" altLang="zh-CN" sz="2000" b="1" spc="300" dirty="0">
              <a:solidFill>
                <a:schemeClr val="accent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442658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（一）志愿者注册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00075" y="1252220"/>
            <a:ext cx="5449570" cy="4114800"/>
            <a:chOff x="745" y="3122"/>
            <a:chExt cx="9062" cy="70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图片 1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745" y="3122"/>
              <a:ext cx="9063" cy="1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图片 14"/>
            <p:cNvPicPr/>
            <p:nvPr/>
          </p:nvPicPr>
          <p:blipFill>
            <a:blip r:embed="rId2"/>
            <a:srcRect l="4634"/>
            <a:stretch>
              <a:fillRect/>
            </a:stretch>
          </p:blipFill>
          <p:spPr>
            <a:xfrm>
              <a:off x="745" y="4499"/>
              <a:ext cx="9063" cy="56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18" name="矩形 5"/>
          <p:cNvSpPr/>
          <p:nvPr/>
        </p:nvSpPr>
        <p:spPr>
          <a:xfrm>
            <a:off x="6551295" y="1311275"/>
            <a:ext cx="5235575" cy="42716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algn="just" fontAlgn="auto"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“桂志愿”网站，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点击右上角“志愿者注册”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，进入注册页面。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8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2、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按要求填写注册信息，填写完毕后点击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“提交”</a:t>
            </a:r>
            <a:r>
              <a:rPr lang="zh-CN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（“居住区域”建议填到村或社区一级，此项与活跃度区域划分有关）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8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实名认证通过后，提交信息成功，完成志愿者注册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8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若实名认证不通过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，请核实填写的信息，重新填写并再次提交完成校验。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 fontAlgn="auto">
              <a:lnSpc>
                <a:spcPts val="28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、目前系统仅支持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内地居民和台湾同胞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注册，不支持港澳同胞及境外人员（如外国留学生）注册。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01" name="文本框 14"/>
          <p:cNvSpPr txBox="1"/>
          <p:nvPr/>
        </p:nvSpPr>
        <p:spPr>
          <a:xfrm>
            <a:off x="600075" y="5520055"/>
            <a:ext cx="1134554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lnSpc>
                <a:spcPts val="3000"/>
              </a:lnSpc>
            </a:pPr>
            <a:r>
              <a:rPr 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注：</a:t>
            </a:r>
            <a:r>
              <a:rPr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已将广西志愿服务网（1.0版）2021年11月30日前志愿者相关数据迁移至“桂志愿”系统。2021年11月30日前已注册账户，但账户不归属广西志愿服务网，不属于迁移范围（如区域选择广西，但账户归属中国红十字志愿者网）。</a:t>
            </a:r>
            <a:endParaRPr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57943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（二）志愿者登录</a:t>
              </a:r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30730" name="矩形 11"/>
          <p:cNvSpPr/>
          <p:nvPr/>
        </p:nvSpPr>
        <p:spPr>
          <a:xfrm>
            <a:off x="6809740" y="1623378"/>
            <a:ext cx="506730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57200" fontAlgn="auto">
              <a:lnSpc>
                <a:spcPct val="150000"/>
              </a:lnSpc>
            </a:pPr>
            <a:r>
              <a:rPr lang="en-US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lang="zh-CN" altLang="en-US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zh-CN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打开</a:t>
            </a:r>
            <a:r>
              <a:rPr lang="en-US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桂志愿</a:t>
            </a:r>
            <a:r>
              <a:rPr lang="en-US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网站，点击右上角</a:t>
            </a:r>
            <a:r>
              <a:rPr lang="en-US" altLang="zh-CN" sz="20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zh-CN" sz="20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请登录</a:t>
            </a:r>
            <a:r>
              <a:rPr lang="en-US" altLang="zh-CN" sz="20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20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2000" b="1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lang="zh-CN" altLang="en-US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、选择</a:t>
            </a:r>
            <a:r>
              <a:rPr lang="en-US" altLang="zh-CN" sz="20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zh-CN" sz="20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志愿者登录</a:t>
            </a:r>
            <a:r>
              <a:rPr lang="en-US" altLang="zh-CN" sz="2000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lang="zh-CN" altLang="en-US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lang="en-US" altLang="zh-CN" sz="20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zh-CN" altLang="en-US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lang="zh-CN" altLang="zh-CN" sz="20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进入志愿者登录页面。</a:t>
            </a:r>
            <a:endParaRPr lang="zh-CN" altLang="zh-CN" sz="20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endParaRPr lang="zh-CN" altLang="zh-CN" sz="20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注意：</a:t>
            </a:r>
            <a:r>
              <a:rPr lang="en-US" altLang="zh-CN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2021</a:t>
            </a:r>
            <a:r>
              <a:rPr lang="zh-CN" altLang="en-US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年</a:t>
            </a:r>
            <a:r>
              <a:rPr lang="en-US" altLang="zh-CN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11</a:t>
            </a:r>
            <a:r>
              <a:rPr lang="zh-CN" altLang="en-US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月以前在“广西志愿服务网”有账号的志愿者，账号：身份证号，初始密码：姓名首字母小写</a:t>
            </a:r>
            <a:r>
              <a:rPr lang="en-US" altLang="zh-CN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+</a:t>
            </a:r>
            <a:r>
              <a:rPr lang="zh-CN" altLang="en-US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身份证后四位</a:t>
            </a:r>
            <a:r>
              <a:rPr lang="en-US" altLang="zh-CN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+</a:t>
            </a:r>
            <a:r>
              <a:rPr lang="zh-CN" altLang="en-US" sz="1600" b="1" strike="noStrike" spc="-10" noProof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手机号后四位。</a:t>
            </a:r>
            <a:endParaRPr lang="zh-CN" altLang="en-US" sz="2000" strike="noStrike" noProof="1"/>
          </a:p>
          <a:p>
            <a:pPr indent="457200" fontAlgn="auto">
              <a:lnSpc>
                <a:spcPct val="150000"/>
              </a:lnSpc>
            </a:pPr>
            <a:endParaRPr lang="zh-CN" altLang="zh-CN" sz="2000" strike="noStrike" noProof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4175" y="1711320"/>
            <a:ext cx="6210300" cy="3384550"/>
            <a:chOff x="640" y="2338"/>
            <a:chExt cx="9780" cy="53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0" y="2338"/>
              <a:ext cx="9780" cy="150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" y="3816"/>
              <a:ext cx="9780" cy="385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" name="Group 5"/>
          <p:cNvGrpSpPr/>
          <p:nvPr/>
        </p:nvGrpSpPr>
        <p:grpSpPr>
          <a:xfrm>
            <a:off x="0" y="3175"/>
            <a:ext cx="12192000" cy="6854825"/>
            <a:chOff x="0" y="3175"/>
            <a:chExt cx="12192000" cy="6854825"/>
          </a:xfrm>
        </p:grpSpPr>
        <p:sp>
          <p:nvSpPr>
            <p:cNvPr id="47" name="Freeform 9"/>
            <p:cNvSpPr/>
            <p:nvPr/>
          </p:nvSpPr>
          <p:spPr bwMode="auto">
            <a:xfrm>
              <a:off x="5475817" y="3175"/>
              <a:ext cx="6716183" cy="6854825"/>
            </a:xfrm>
            <a:custGeom>
              <a:avLst/>
              <a:gdLst>
                <a:gd name="T0" fmla="*/ 1295 w 1295"/>
                <a:gd name="T1" fmla="*/ 1062 h 1062"/>
                <a:gd name="T2" fmla="*/ 1295 w 1295"/>
                <a:gd name="T3" fmla="*/ 0 h 1062"/>
                <a:gd name="T4" fmla="*/ 1081 w 1295"/>
                <a:gd name="T5" fmla="*/ 163 h 1062"/>
                <a:gd name="T6" fmla="*/ 878 w 1295"/>
                <a:gd name="T7" fmla="*/ 281 h 1062"/>
                <a:gd name="T8" fmla="*/ 641 w 1295"/>
                <a:gd name="T9" fmla="*/ 438 h 1062"/>
                <a:gd name="T10" fmla="*/ 274 w 1295"/>
                <a:gd name="T11" fmla="*/ 590 h 1062"/>
                <a:gd name="T12" fmla="*/ 45 w 1295"/>
                <a:gd name="T13" fmla="*/ 979 h 1062"/>
                <a:gd name="T14" fmla="*/ 0 w 1295"/>
                <a:gd name="T15" fmla="*/ 1062 h 1062"/>
                <a:gd name="T16" fmla="*/ 1295 w 1295"/>
                <a:gd name="T17" fmla="*/ 1062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5" h="1062">
                  <a:moveTo>
                    <a:pt x="1295" y="1062"/>
                  </a:moveTo>
                  <a:cubicBezTo>
                    <a:pt x="1295" y="0"/>
                    <a:pt x="1295" y="0"/>
                    <a:pt x="1295" y="0"/>
                  </a:cubicBezTo>
                  <a:cubicBezTo>
                    <a:pt x="1176" y="15"/>
                    <a:pt x="1104" y="111"/>
                    <a:pt x="1081" y="163"/>
                  </a:cubicBezTo>
                  <a:cubicBezTo>
                    <a:pt x="1045" y="243"/>
                    <a:pt x="985" y="294"/>
                    <a:pt x="878" y="281"/>
                  </a:cubicBezTo>
                  <a:cubicBezTo>
                    <a:pt x="771" y="268"/>
                    <a:pt x="707" y="299"/>
                    <a:pt x="641" y="438"/>
                  </a:cubicBezTo>
                  <a:cubicBezTo>
                    <a:pt x="582" y="560"/>
                    <a:pt x="520" y="531"/>
                    <a:pt x="274" y="590"/>
                  </a:cubicBezTo>
                  <a:cubicBezTo>
                    <a:pt x="28" y="649"/>
                    <a:pt x="96" y="812"/>
                    <a:pt x="45" y="979"/>
                  </a:cubicBezTo>
                  <a:cubicBezTo>
                    <a:pt x="35" y="1011"/>
                    <a:pt x="19" y="1038"/>
                    <a:pt x="0" y="1062"/>
                  </a:cubicBezTo>
                  <a:lnTo>
                    <a:pt x="1295" y="1062"/>
                  </a:lnTo>
                  <a:close/>
                </a:path>
              </a:pathLst>
            </a:custGeom>
            <a:solidFill>
              <a:schemeClr val="bg1">
                <a:lumMod val="95000"/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US" dirty="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48" name="椭圆 5"/>
            <p:cNvSpPr/>
            <p:nvPr/>
          </p:nvSpPr>
          <p:spPr>
            <a:xfrm>
              <a:off x="492208" y="426058"/>
              <a:ext cx="324679" cy="32467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0" dist="254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360000" bIns="45720" numCol="1" spcCol="0" rtlCol="0" fromWordArt="0" anchor="ctr" anchorCtr="0" forceAA="0" compatLnSpc="1">
              <a:noAutofit/>
            </a:bodyPr>
            <a:p>
              <a:pPr algn="r" defTabSz="914400"/>
              <a:endParaRPr lang="zh-CN" altLang="en-US" sz="1400" b="1">
                <a:latin typeface="思源黑体" panose="020B0500000000000000" pitchFamily="34" charset="-122"/>
                <a:ea typeface="思源黑体" panose="020B0500000000000000" pitchFamily="34" charset="-122"/>
                <a:cs typeface="Open Sans" charset="0"/>
                <a:sym typeface="思源黑体" panose="020B0500000000000000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6533321"/>
              <a:ext cx="12192000" cy="324679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8390" y="381635"/>
              <a:ext cx="658558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（四）找回密码</a:t>
              </a:r>
              <a:endParaRPr lang="zh-CN" altLang="en-US" sz="2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1050" y="1064895"/>
            <a:ext cx="3189605" cy="2365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/home/gxxc/Desktop/1711265567.jpg171126556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92955" y="4018280"/>
            <a:ext cx="3188335" cy="22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/>
          <p:nvPr/>
        </p:nvPicPr>
        <p:blipFill>
          <a:blip r:embed="rId3"/>
          <a:stretch>
            <a:fillRect/>
          </a:stretch>
        </p:blipFill>
        <p:spPr>
          <a:xfrm>
            <a:off x="763588" y="4018915"/>
            <a:ext cx="3030538" cy="2228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3833" t="4589" b="23953"/>
          <a:stretch>
            <a:fillRect/>
          </a:stretch>
        </p:blipFill>
        <p:spPr>
          <a:xfrm>
            <a:off x="763588" y="1064895"/>
            <a:ext cx="3030538" cy="2365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17" name="矩形 18"/>
          <p:cNvSpPr/>
          <p:nvPr/>
        </p:nvSpPr>
        <p:spPr>
          <a:xfrm>
            <a:off x="8382635" y="1621155"/>
            <a:ext cx="347980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、在志愿者登录页面，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忘记密码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、输入身份证号和图文验证码；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短信或邮箱验证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（注册时的邮箱）；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、输入新密码；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06400" algn="just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5、返回登录界面用新密码登录。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3906838" y="2408238"/>
            <a:ext cx="449263" cy="2301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右箭头 22"/>
          <p:cNvSpPr/>
          <p:nvPr/>
        </p:nvSpPr>
        <p:spPr>
          <a:xfrm rot="5400000">
            <a:off x="5960745" y="3600768"/>
            <a:ext cx="449263" cy="23018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4" name="右箭头 23"/>
          <p:cNvSpPr/>
          <p:nvPr/>
        </p:nvSpPr>
        <p:spPr>
          <a:xfrm flipH="1" flipV="1">
            <a:off x="3968750" y="5211763"/>
            <a:ext cx="449263" cy="2492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algn="ctr" fontAlgn="base"/>
            <a:endParaRPr lang="zh-CN" altLang="en-US" strike="noStrike" noProof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tags/tag1.xml><?xml version="1.0" encoding="utf-8"?>
<p:tagLst xmlns:p="http://schemas.openxmlformats.org/presentationml/2006/main">
  <p:tag name="PA" val="v5.1.0"/>
</p:tagLst>
</file>

<file path=ppt/tags/tag10.xml><?xml version="1.0" encoding="utf-8"?>
<p:tagLst xmlns:p="http://schemas.openxmlformats.org/presentationml/2006/main">
  <p:tag name="TIMING" val="|0.1|0.7|0.9"/>
</p:tagLst>
</file>

<file path=ppt/tags/tag11.xml><?xml version="1.0" encoding="utf-8"?>
<p:tagLst xmlns:p="http://schemas.openxmlformats.org/presentationml/2006/main">
  <p:tag name="TIMING" val="|0.1|0.7|0.9"/>
</p:tagLst>
</file>

<file path=ppt/tags/tag12.xml><?xml version="1.0" encoding="utf-8"?>
<p:tagLst xmlns:p="http://schemas.openxmlformats.org/presentationml/2006/main">
  <p:tag name="TIMING" val="|0.1|0.7|0.9"/>
</p:tagLst>
</file>

<file path=ppt/tags/tag13.xml><?xml version="1.0" encoding="utf-8"?>
<p:tagLst xmlns:p="http://schemas.openxmlformats.org/presentationml/2006/main">
  <p:tag name="TIMING" val="|0.1|0.7|0.9"/>
</p:tagLst>
</file>

<file path=ppt/tags/tag14.xml><?xml version="1.0" encoding="utf-8"?>
<p:tagLst xmlns:p="http://schemas.openxmlformats.org/presentationml/2006/main">
  <p:tag name="TIMING" val="|0.1|0.7|0.9"/>
</p:tagLst>
</file>

<file path=ppt/tags/tag15.xml><?xml version="1.0" encoding="utf-8"?>
<p:tagLst xmlns:p="http://schemas.openxmlformats.org/presentationml/2006/main">
  <p:tag name="PA" val="v5.1.0"/>
</p:tagLst>
</file>

<file path=ppt/tags/tag16.xml><?xml version="1.0" encoding="utf-8"?>
<p:tagLst xmlns:p="http://schemas.openxmlformats.org/presentationml/2006/main">
  <p:tag name="PA" val="v5.1.0"/>
</p:tagLst>
</file>

<file path=ppt/tags/tag17.xml><?xml version="1.0" encoding="utf-8"?>
<p:tagLst xmlns:p="http://schemas.openxmlformats.org/presentationml/2006/main">
  <p:tag name="commondata" val="eyJoZGlkIjoiN2YzNjBkOTgyNWQ1YTMxYzM3MzMwNWFiODNmOWIzYWMifQ=="/>
</p:tagLst>
</file>

<file path=ppt/tags/tag2.xml><?xml version="1.0" encoding="utf-8"?>
<p:tagLst xmlns:p="http://schemas.openxmlformats.org/presentationml/2006/main">
  <p:tag name="PA" val="v5.1.0"/>
</p:tagLst>
</file>

<file path=ppt/tags/tag3.xml><?xml version="1.0" encoding="utf-8"?>
<p:tagLst xmlns:p="http://schemas.openxmlformats.org/presentationml/2006/main">
  <p:tag name="ISLIDE.DIAGRAM" val="1077"/>
</p:tagLst>
</file>

<file path=ppt/tags/tag4.xml><?xml version="1.0" encoding="utf-8"?>
<p:tagLst xmlns:p="http://schemas.openxmlformats.org/presentationml/2006/main">
  <p:tag name="MH" val="20161008230036"/>
  <p:tag name="MH_LIBRARY" val="CONTENTS"/>
  <p:tag name="MH_TYPE" val="OTHERS"/>
  <p:tag name="ID" val="553514"/>
</p:tagLst>
</file>

<file path=ppt/tags/tag5.xml><?xml version="1.0" encoding="utf-8"?>
<p:tagLst xmlns:p="http://schemas.openxmlformats.org/presentationml/2006/main">
  <p:tag name="PA" val="v5.1.0"/>
</p:tagLst>
</file>

<file path=ppt/tags/tag6.xml><?xml version="1.0" encoding="utf-8"?>
<p:tagLst xmlns:p="http://schemas.openxmlformats.org/presentationml/2006/main">
  <p:tag name="PA" val="v5.1.0"/>
</p:tagLst>
</file>

<file path=ppt/tags/tag7.xml><?xml version="1.0" encoding="utf-8"?>
<p:tagLst xmlns:p="http://schemas.openxmlformats.org/presentationml/2006/main">
  <p:tag name="TIMING" val="|0.1|0.7|0.9"/>
</p:tagLst>
</file>

<file path=ppt/tags/tag8.xml><?xml version="1.0" encoding="utf-8"?>
<p:tagLst xmlns:p="http://schemas.openxmlformats.org/presentationml/2006/main">
  <p:tag name="TIMING" val="|0.1|0.7|0.9"/>
</p:tagLst>
</file>

<file path=ppt/tags/tag9.xml><?xml version="1.0" encoding="utf-8"?>
<p:tagLst xmlns:p="http://schemas.openxmlformats.org/presentationml/2006/main">
  <p:tag name="TIMING" val="|0.1|0.7|0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10737</Words>
  <Application>WPS 演示</Application>
  <PresentationFormat>宽屏</PresentationFormat>
  <Paragraphs>604</Paragraphs>
  <Slides>61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82" baseType="lpstr">
      <vt:lpstr>Arial</vt:lpstr>
      <vt:lpstr>宋体</vt:lpstr>
      <vt:lpstr>Wingdings</vt:lpstr>
      <vt:lpstr>思源黑体</vt:lpstr>
      <vt:lpstr>Open Sans</vt:lpstr>
      <vt:lpstr>黑体</vt:lpstr>
      <vt:lpstr>字魂35号-经典雅黑</vt:lpstr>
      <vt:lpstr>思源黑体 CN Heavy</vt:lpstr>
      <vt:lpstr>Times New Roman</vt:lpstr>
      <vt:lpstr>微软雅黑</vt:lpstr>
      <vt:lpstr>方正兰亭黑_GBK</vt:lpstr>
      <vt:lpstr>Source Han Sans CN Normal</vt:lpstr>
      <vt:lpstr>Calibri</vt:lpstr>
      <vt:lpstr>Arial Unicode MS</vt:lpstr>
      <vt:lpstr>Calibri Light</vt:lpstr>
      <vt:lpstr>等线</vt:lpstr>
      <vt:lpstr>Georgia</vt:lpstr>
      <vt:lpstr>汉仪劲楷简</vt:lpstr>
      <vt:lpstr>Segoe Print</vt:lpstr>
      <vt:lpstr>Yu Gothic UI Semilight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周晶晶</cp:lastModifiedBy>
  <cp:revision>277</cp:revision>
  <dcterms:created xsi:type="dcterms:W3CDTF">2023-08-14T07:36:00Z</dcterms:created>
  <dcterms:modified xsi:type="dcterms:W3CDTF">2023-10-20T07:21:55Z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D4911F6A7A6C49C895382EEFCDDA3F3E_13</vt:lpwstr>
  </property>
</Properties>
</file>